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8" r:id="rId1"/>
  </p:sldMasterIdLst>
  <p:notesMasterIdLst>
    <p:notesMasterId r:id="rId25"/>
  </p:notesMasterIdLst>
  <p:sldIdLst>
    <p:sldId id="256" r:id="rId2"/>
    <p:sldId id="310" r:id="rId3"/>
    <p:sldId id="354" r:id="rId4"/>
    <p:sldId id="355" r:id="rId5"/>
    <p:sldId id="331" r:id="rId6"/>
    <p:sldId id="356" r:id="rId7"/>
    <p:sldId id="359" r:id="rId8"/>
    <p:sldId id="360" r:id="rId9"/>
    <p:sldId id="357" r:id="rId10"/>
    <p:sldId id="361" r:id="rId11"/>
    <p:sldId id="362" r:id="rId12"/>
    <p:sldId id="363" r:id="rId13"/>
    <p:sldId id="364" r:id="rId14"/>
    <p:sldId id="365" r:id="rId15"/>
    <p:sldId id="366" r:id="rId16"/>
    <p:sldId id="367" r:id="rId17"/>
    <p:sldId id="368" r:id="rId18"/>
    <p:sldId id="369" r:id="rId19"/>
    <p:sldId id="370" r:id="rId20"/>
    <p:sldId id="371" r:id="rId21"/>
    <p:sldId id="372" r:id="rId22"/>
    <p:sldId id="373" r:id="rId23"/>
    <p:sldId id="353"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84A27"/>
    <a:srgbClr val="FFEAE9"/>
    <a:srgbClr val="9DBBA6"/>
    <a:srgbClr val="131F33"/>
    <a:srgbClr val="13294B"/>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235"/>
    <p:restoredTop sz="65949"/>
  </p:normalViewPr>
  <p:slideViewPr>
    <p:cSldViewPr snapToGrid="0" snapToObjects="1">
      <p:cViewPr varScale="1">
        <p:scale>
          <a:sx n="135" d="100"/>
          <a:sy n="135" d="100"/>
        </p:scale>
        <p:origin x="1888" y="176"/>
      </p:cViewPr>
      <p:guideLst>
        <p:guide orient="horz" pos="2160"/>
        <p:guide pos="3840"/>
      </p:guideLst>
    </p:cSldViewPr>
  </p:slideViewPr>
  <p:notesTextViewPr>
    <p:cViewPr>
      <p:scale>
        <a:sx n="150" d="100"/>
        <a:sy n="150" d="100"/>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B3F6365-9497-FB47-9A1B-9732E959A5B7}" type="doc">
      <dgm:prSet loTypeId="urn:microsoft.com/office/officeart/2005/8/layout/venn2" loCatId="hierarchy" qsTypeId="urn:microsoft.com/office/officeart/2005/8/quickstyle/simple1" qsCatId="simple" csTypeId="urn:microsoft.com/office/officeart/2005/8/colors/accent1_2" csCatId="accent1" phldr="1"/>
      <dgm:spPr/>
      <dgm:t>
        <a:bodyPr/>
        <a:lstStyle/>
        <a:p>
          <a:endParaRPr lang="en-US"/>
        </a:p>
      </dgm:t>
    </dgm:pt>
    <dgm:pt modelId="{78579590-705B-314A-9C91-BD87015E8B35}">
      <dgm:prSet phldrT="[Text]" custT="1"/>
      <dgm:spPr/>
      <dgm:t>
        <a:bodyPr/>
        <a:lstStyle/>
        <a:p>
          <a:pPr>
            <a:buFont typeface="Arial" panose="020B0604020202020204" pitchFamily="34" charset="0"/>
            <a:buChar char="•"/>
          </a:pPr>
          <a:r>
            <a:rPr lang="en-US" sz="2400" b="1" dirty="0">
              <a:solidFill>
                <a:schemeClr val="tx1"/>
              </a:solidFill>
            </a:rPr>
            <a:t>Prediction</a:t>
          </a:r>
        </a:p>
      </dgm:t>
    </dgm:pt>
    <dgm:pt modelId="{5D92DA0F-A73E-A247-B0E8-5131A8A44437}" type="parTrans" cxnId="{1D604B13-59E5-C64C-AB4B-B0FE1B8878E1}">
      <dgm:prSet/>
      <dgm:spPr/>
      <dgm:t>
        <a:bodyPr/>
        <a:lstStyle/>
        <a:p>
          <a:endParaRPr lang="en-US" sz="2400">
            <a:solidFill>
              <a:schemeClr val="tx1"/>
            </a:solidFill>
          </a:endParaRPr>
        </a:p>
      </dgm:t>
    </dgm:pt>
    <dgm:pt modelId="{13B6AD71-4720-0140-AFE3-05BF59D2E245}" type="sibTrans" cxnId="{1D604B13-59E5-C64C-AB4B-B0FE1B8878E1}">
      <dgm:prSet/>
      <dgm:spPr/>
      <dgm:t>
        <a:bodyPr/>
        <a:lstStyle/>
        <a:p>
          <a:endParaRPr lang="en-US" sz="2400">
            <a:solidFill>
              <a:schemeClr val="tx1"/>
            </a:solidFill>
          </a:endParaRPr>
        </a:p>
      </dgm:t>
    </dgm:pt>
    <dgm:pt modelId="{6255E2E4-A8F1-844C-9159-0225A239C322}">
      <dgm:prSet phldrT="[Text]" custT="1"/>
      <dgm:spPr/>
      <dgm:t>
        <a:bodyPr/>
        <a:lstStyle/>
        <a:p>
          <a:pPr>
            <a:buFont typeface="Arial" panose="020B0604020202020204" pitchFamily="34" charset="0"/>
            <a:buChar char="•"/>
          </a:pPr>
          <a:r>
            <a:rPr lang="en-US" sz="2400" b="1" dirty="0">
              <a:solidFill>
                <a:schemeClr val="tx1"/>
              </a:solidFill>
            </a:rPr>
            <a:t>Generation</a:t>
          </a:r>
        </a:p>
      </dgm:t>
    </dgm:pt>
    <dgm:pt modelId="{AC1794A7-229B-1B41-BE1E-F72E23DC743C}" type="parTrans" cxnId="{CEC19169-0886-944C-8F29-B04DD1682AA5}">
      <dgm:prSet/>
      <dgm:spPr/>
      <dgm:t>
        <a:bodyPr/>
        <a:lstStyle/>
        <a:p>
          <a:endParaRPr lang="en-US" sz="2400">
            <a:solidFill>
              <a:schemeClr val="tx1"/>
            </a:solidFill>
          </a:endParaRPr>
        </a:p>
      </dgm:t>
    </dgm:pt>
    <dgm:pt modelId="{76E7AAA0-F599-084B-B492-596AA7BD182E}" type="sibTrans" cxnId="{CEC19169-0886-944C-8F29-B04DD1682AA5}">
      <dgm:prSet/>
      <dgm:spPr/>
      <dgm:t>
        <a:bodyPr/>
        <a:lstStyle/>
        <a:p>
          <a:endParaRPr lang="en-US" sz="2400">
            <a:solidFill>
              <a:schemeClr val="tx1"/>
            </a:solidFill>
          </a:endParaRPr>
        </a:p>
      </dgm:t>
    </dgm:pt>
    <dgm:pt modelId="{A54CB30E-6CCA-714A-82AC-A63DA83E4CBC}">
      <dgm:prSet phldrT="[Text]" custT="1"/>
      <dgm:spPr/>
      <dgm:t>
        <a:bodyPr/>
        <a:lstStyle/>
        <a:p>
          <a:pPr>
            <a:buFont typeface="Arial" panose="020B0604020202020204" pitchFamily="34" charset="0"/>
            <a:buChar char="•"/>
          </a:pPr>
          <a:r>
            <a:rPr lang="en-US" sz="2400" b="1" dirty="0">
              <a:solidFill>
                <a:schemeClr val="tx1"/>
              </a:solidFill>
            </a:rPr>
            <a:t>Causation</a:t>
          </a:r>
        </a:p>
      </dgm:t>
    </dgm:pt>
    <dgm:pt modelId="{D8703231-F388-D148-B0AA-A2698D6F5689}" type="parTrans" cxnId="{0B28F40E-A1F2-2343-93D3-0BD9C157F6C5}">
      <dgm:prSet/>
      <dgm:spPr/>
      <dgm:t>
        <a:bodyPr/>
        <a:lstStyle/>
        <a:p>
          <a:endParaRPr lang="en-US" sz="2400">
            <a:solidFill>
              <a:schemeClr val="tx1"/>
            </a:solidFill>
          </a:endParaRPr>
        </a:p>
      </dgm:t>
    </dgm:pt>
    <dgm:pt modelId="{14E45561-54B6-8B40-B6CD-30324A06C2E3}" type="sibTrans" cxnId="{0B28F40E-A1F2-2343-93D3-0BD9C157F6C5}">
      <dgm:prSet/>
      <dgm:spPr/>
      <dgm:t>
        <a:bodyPr/>
        <a:lstStyle/>
        <a:p>
          <a:endParaRPr lang="en-US" sz="2400">
            <a:solidFill>
              <a:schemeClr val="tx1"/>
            </a:solidFill>
          </a:endParaRPr>
        </a:p>
      </dgm:t>
    </dgm:pt>
    <dgm:pt modelId="{6B76A668-DE6B-5C48-8C98-0A7D3790D928}" type="pres">
      <dgm:prSet presAssocID="{BB3F6365-9497-FB47-9A1B-9732E959A5B7}" presName="Name0" presStyleCnt="0">
        <dgm:presLayoutVars>
          <dgm:chMax val="7"/>
          <dgm:resizeHandles val="exact"/>
        </dgm:presLayoutVars>
      </dgm:prSet>
      <dgm:spPr/>
    </dgm:pt>
    <dgm:pt modelId="{57801B95-0322-8842-A5FC-78C982DDD248}" type="pres">
      <dgm:prSet presAssocID="{BB3F6365-9497-FB47-9A1B-9732E959A5B7}" presName="comp1" presStyleCnt="0"/>
      <dgm:spPr/>
    </dgm:pt>
    <dgm:pt modelId="{4F1833AF-F604-4545-9FD9-F2EF8F50C65F}" type="pres">
      <dgm:prSet presAssocID="{BB3F6365-9497-FB47-9A1B-9732E959A5B7}" presName="circle1" presStyleLbl="node1" presStyleIdx="0" presStyleCnt="3"/>
      <dgm:spPr/>
    </dgm:pt>
    <dgm:pt modelId="{DD1A85AB-5B96-AF41-8C21-A5BDF7FD02B5}" type="pres">
      <dgm:prSet presAssocID="{BB3F6365-9497-FB47-9A1B-9732E959A5B7}" presName="c1text" presStyleLbl="node1" presStyleIdx="0" presStyleCnt="3">
        <dgm:presLayoutVars>
          <dgm:bulletEnabled val="1"/>
        </dgm:presLayoutVars>
      </dgm:prSet>
      <dgm:spPr/>
    </dgm:pt>
    <dgm:pt modelId="{218420A3-B8F1-0040-AA66-C2C1CA5EA3BA}" type="pres">
      <dgm:prSet presAssocID="{BB3F6365-9497-FB47-9A1B-9732E959A5B7}" presName="comp2" presStyleCnt="0"/>
      <dgm:spPr/>
    </dgm:pt>
    <dgm:pt modelId="{66C667E6-C998-D24C-91B7-F88FFF876A08}" type="pres">
      <dgm:prSet presAssocID="{BB3F6365-9497-FB47-9A1B-9732E959A5B7}" presName="circle2" presStyleLbl="node1" presStyleIdx="1" presStyleCnt="3"/>
      <dgm:spPr/>
    </dgm:pt>
    <dgm:pt modelId="{A33E9DBF-EE50-BA40-9B25-51B1BC7F5E04}" type="pres">
      <dgm:prSet presAssocID="{BB3F6365-9497-FB47-9A1B-9732E959A5B7}" presName="c2text" presStyleLbl="node1" presStyleIdx="1" presStyleCnt="3">
        <dgm:presLayoutVars>
          <dgm:bulletEnabled val="1"/>
        </dgm:presLayoutVars>
      </dgm:prSet>
      <dgm:spPr/>
    </dgm:pt>
    <dgm:pt modelId="{90B6309E-9FAC-4E45-A379-E5050C618D04}" type="pres">
      <dgm:prSet presAssocID="{BB3F6365-9497-FB47-9A1B-9732E959A5B7}" presName="comp3" presStyleCnt="0"/>
      <dgm:spPr/>
    </dgm:pt>
    <dgm:pt modelId="{D001F033-C2D4-5E4E-9001-F1E9219EE2BD}" type="pres">
      <dgm:prSet presAssocID="{BB3F6365-9497-FB47-9A1B-9732E959A5B7}" presName="circle3" presStyleLbl="node1" presStyleIdx="2" presStyleCnt="3"/>
      <dgm:spPr/>
    </dgm:pt>
    <dgm:pt modelId="{82A17A89-DC80-6A46-9B59-160C5A6BA16C}" type="pres">
      <dgm:prSet presAssocID="{BB3F6365-9497-FB47-9A1B-9732E959A5B7}" presName="c3text" presStyleLbl="node1" presStyleIdx="2" presStyleCnt="3">
        <dgm:presLayoutVars>
          <dgm:bulletEnabled val="1"/>
        </dgm:presLayoutVars>
      </dgm:prSet>
      <dgm:spPr/>
    </dgm:pt>
  </dgm:ptLst>
  <dgm:cxnLst>
    <dgm:cxn modelId="{0B28F40E-A1F2-2343-93D3-0BD9C157F6C5}" srcId="{BB3F6365-9497-FB47-9A1B-9732E959A5B7}" destId="{A54CB30E-6CCA-714A-82AC-A63DA83E4CBC}" srcOrd="2" destOrd="0" parTransId="{D8703231-F388-D148-B0AA-A2698D6F5689}" sibTransId="{14E45561-54B6-8B40-B6CD-30324A06C2E3}"/>
    <dgm:cxn modelId="{1D604B13-59E5-C64C-AB4B-B0FE1B8878E1}" srcId="{BB3F6365-9497-FB47-9A1B-9732E959A5B7}" destId="{78579590-705B-314A-9C91-BD87015E8B35}" srcOrd="0" destOrd="0" parTransId="{5D92DA0F-A73E-A247-B0E8-5131A8A44437}" sibTransId="{13B6AD71-4720-0140-AFE3-05BF59D2E245}"/>
    <dgm:cxn modelId="{63031C16-078F-9A4D-8ECB-FDB5B1718EF2}" type="presOf" srcId="{A54CB30E-6CCA-714A-82AC-A63DA83E4CBC}" destId="{82A17A89-DC80-6A46-9B59-160C5A6BA16C}" srcOrd="1" destOrd="0" presId="urn:microsoft.com/office/officeart/2005/8/layout/venn2"/>
    <dgm:cxn modelId="{30A05430-76E2-1D45-84C8-E864E73CFCBF}" type="presOf" srcId="{6255E2E4-A8F1-844C-9159-0225A239C322}" destId="{66C667E6-C998-D24C-91B7-F88FFF876A08}" srcOrd="0" destOrd="0" presId="urn:microsoft.com/office/officeart/2005/8/layout/venn2"/>
    <dgm:cxn modelId="{12EBDA51-C9FD-1F4C-847D-B114D0A157DB}" type="presOf" srcId="{6255E2E4-A8F1-844C-9159-0225A239C322}" destId="{A33E9DBF-EE50-BA40-9B25-51B1BC7F5E04}" srcOrd="1" destOrd="0" presId="urn:microsoft.com/office/officeart/2005/8/layout/venn2"/>
    <dgm:cxn modelId="{C046A45E-5A88-8E47-9712-7EE71AEEE55E}" type="presOf" srcId="{78579590-705B-314A-9C91-BD87015E8B35}" destId="{4F1833AF-F604-4545-9FD9-F2EF8F50C65F}" srcOrd="0" destOrd="0" presId="urn:microsoft.com/office/officeart/2005/8/layout/venn2"/>
    <dgm:cxn modelId="{CEC19169-0886-944C-8F29-B04DD1682AA5}" srcId="{BB3F6365-9497-FB47-9A1B-9732E959A5B7}" destId="{6255E2E4-A8F1-844C-9159-0225A239C322}" srcOrd="1" destOrd="0" parTransId="{AC1794A7-229B-1B41-BE1E-F72E23DC743C}" sibTransId="{76E7AAA0-F599-084B-B492-596AA7BD182E}"/>
    <dgm:cxn modelId="{5108F17B-D894-9B43-8EB3-6F1E65220B96}" type="presOf" srcId="{BB3F6365-9497-FB47-9A1B-9732E959A5B7}" destId="{6B76A668-DE6B-5C48-8C98-0A7D3790D928}" srcOrd="0" destOrd="0" presId="urn:microsoft.com/office/officeart/2005/8/layout/venn2"/>
    <dgm:cxn modelId="{96D42385-BAF4-5F4A-A6C2-DECDDD6BE351}" type="presOf" srcId="{A54CB30E-6CCA-714A-82AC-A63DA83E4CBC}" destId="{D001F033-C2D4-5E4E-9001-F1E9219EE2BD}" srcOrd="0" destOrd="0" presId="urn:microsoft.com/office/officeart/2005/8/layout/venn2"/>
    <dgm:cxn modelId="{2FF912BC-FEBD-B549-A08C-45300A92F53D}" type="presOf" srcId="{78579590-705B-314A-9C91-BD87015E8B35}" destId="{DD1A85AB-5B96-AF41-8C21-A5BDF7FD02B5}" srcOrd="1" destOrd="0" presId="urn:microsoft.com/office/officeart/2005/8/layout/venn2"/>
    <dgm:cxn modelId="{2A823407-B3BB-574F-AF98-B1910C3269FA}" type="presParOf" srcId="{6B76A668-DE6B-5C48-8C98-0A7D3790D928}" destId="{57801B95-0322-8842-A5FC-78C982DDD248}" srcOrd="0" destOrd="0" presId="urn:microsoft.com/office/officeart/2005/8/layout/venn2"/>
    <dgm:cxn modelId="{48E02A8B-6E0F-9B4F-9336-C74AD7D60ACC}" type="presParOf" srcId="{57801B95-0322-8842-A5FC-78C982DDD248}" destId="{4F1833AF-F604-4545-9FD9-F2EF8F50C65F}" srcOrd="0" destOrd="0" presId="urn:microsoft.com/office/officeart/2005/8/layout/venn2"/>
    <dgm:cxn modelId="{DF745B48-F783-8942-8631-03948022B3FC}" type="presParOf" srcId="{57801B95-0322-8842-A5FC-78C982DDD248}" destId="{DD1A85AB-5B96-AF41-8C21-A5BDF7FD02B5}" srcOrd="1" destOrd="0" presId="urn:microsoft.com/office/officeart/2005/8/layout/venn2"/>
    <dgm:cxn modelId="{3F7A8D04-ABAD-8E41-B85D-FB971D4019A2}" type="presParOf" srcId="{6B76A668-DE6B-5C48-8C98-0A7D3790D928}" destId="{218420A3-B8F1-0040-AA66-C2C1CA5EA3BA}" srcOrd="1" destOrd="0" presId="urn:microsoft.com/office/officeart/2005/8/layout/venn2"/>
    <dgm:cxn modelId="{CE5E8FFB-EF6B-7948-94F1-294DB7C912EF}" type="presParOf" srcId="{218420A3-B8F1-0040-AA66-C2C1CA5EA3BA}" destId="{66C667E6-C998-D24C-91B7-F88FFF876A08}" srcOrd="0" destOrd="0" presId="urn:microsoft.com/office/officeart/2005/8/layout/venn2"/>
    <dgm:cxn modelId="{5D9AF6AF-A600-6C43-9E41-136931383779}" type="presParOf" srcId="{218420A3-B8F1-0040-AA66-C2C1CA5EA3BA}" destId="{A33E9DBF-EE50-BA40-9B25-51B1BC7F5E04}" srcOrd="1" destOrd="0" presId="urn:microsoft.com/office/officeart/2005/8/layout/venn2"/>
    <dgm:cxn modelId="{B5D0C42B-B68B-2247-A501-2971E9C21AE9}" type="presParOf" srcId="{6B76A668-DE6B-5C48-8C98-0A7D3790D928}" destId="{90B6309E-9FAC-4E45-A379-E5050C618D04}" srcOrd="2" destOrd="0" presId="urn:microsoft.com/office/officeart/2005/8/layout/venn2"/>
    <dgm:cxn modelId="{EF3740F8-F876-C24B-99E1-12CE261CFE3C}" type="presParOf" srcId="{90B6309E-9FAC-4E45-A379-E5050C618D04}" destId="{D001F033-C2D4-5E4E-9001-F1E9219EE2BD}" srcOrd="0" destOrd="0" presId="urn:microsoft.com/office/officeart/2005/8/layout/venn2"/>
    <dgm:cxn modelId="{CF71A845-8E9C-7F44-BDEA-642AF9AB446D}" type="presParOf" srcId="{90B6309E-9FAC-4E45-A379-E5050C618D04}" destId="{82A17A89-DC80-6A46-9B59-160C5A6BA16C}" srcOrd="1" destOrd="0" presId="urn:microsoft.com/office/officeart/2005/8/layout/ven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DC3A94B-AAD8-5742-85F1-7C4167E9FACB}" type="doc">
      <dgm:prSet loTypeId="urn:microsoft.com/office/officeart/2005/8/layout/gear1" loCatId="" qsTypeId="urn:microsoft.com/office/officeart/2005/8/quickstyle/simple1" qsCatId="simple" csTypeId="urn:microsoft.com/office/officeart/2005/8/colors/accent1_2" csCatId="accent1" phldr="1"/>
      <dgm:spPr/>
    </dgm:pt>
    <dgm:pt modelId="{AA761409-822E-BF44-946E-526E153297EA}">
      <dgm:prSet phldrT="[Text]" custT="1"/>
      <dgm:spPr/>
      <dgm:t>
        <a:bodyPr/>
        <a:lstStyle/>
        <a:p>
          <a:r>
            <a:rPr lang="en-US" sz="1600" dirty="0"/>
            <a:t>Causation</a:t>
          </a:r>
        </a:p>
      </dgm:t>
    </dgm:pt>
    <dgm:pt modelId="{639DA879-A2FC-884F-B968-06E3A8D7A28E}" type="parTrans" cxnId="{B07F863A-FFFA-7640-A56F-A8A148FCC9D4}">
      <dgm:prSet/>
      <dgm:spPr/>
      <dgm:t>
        <a:bodyPr/>
        <a:lstStyle/>
        <a:p>
          <a:endParaRPr lang="en-US"/>
        </a:p>
      </dgm:t>
    </dgm:pt>
    <dgm:pt modelId="{F1BC9E0D-1E72-DB41-A95C-EFD9039ED4AB}" type="sibTrans" cxnId="{B07F863A-FFFA-7640-A56F-A8A148FCC9D4}">
      <dgm:prSet/>
      <dgm:spPr/>
      <dgm:t>
        <a:bodyPr/>
        <a:lstStyle/>
        <a:p>
          <a:endParaRPr lang="en-US"/>
        </a:p>
      </dgm:t>
    </dgm:pt>
    <dgm:pt modelId="{DCD04A46-123E-5747-AC97-E1C16F3FE069}">
      <dgm:prSet phldrT="[Text]" custT="1"/>
      <dgm:spPr/>
      <dgm:t>
        <a:bodyPr lIns="0" tIns="0" rIns="0" bIns="0"/>
        <a:lstStyle/>
        <a:p>
          <a:r>
            <a:rPr lang="en-US" sz="1500" dirty="0"/>
            <a:t>Association</a:t>
          </a:r>
        </a:p>
      </dgm:t>
    </dgm:pt>
    <dgm:pt modelId="{6A464A69-41C2-7F44-ABDF-4679848138EE}" type="parTrans" cxnId="{A7A8D992-6076-C041-8DCF-5623F26043B1}">
      <dgm:prSet/>
      <dgm:spPr/>
      <dgm:t>
        <a:bodyPr/>
        <a:lstStyle/>
        <a:p>
          <a:endParaRPr lang="en-US"/>
        </a:p>
      </dgm:t>
    </dgm:pt>
    <dgm:pt modelId="{970CE1B7-57D3-A244-BAC0-7F84FC392666}" type="sibTrans" cxnId="{A7A8D992-6076-C041-8DCF-5623F26043B1}">
      <dgm:prSet/>
      <dgm:spPr/>
      <dgm:t>
        <a:bodyPr/>
        <a:lstStyle/>
        <a:p>
          <a:endParaRPr lang="en-US"/>
        </a:p>
      </dgm:t>
    </dgm:pt>
    <dgm:pt modelId="{9459D4BB-3669-B24C-91B1-567EE7DE050A}">
      <dgm:prSet phldrT="[Text]" custT="1"/>
      <dgm:spPr/>
      <dgm:t>
        <a:bodyPr/>
        <a:lstStyle/>
        <a:p>
          <a:r>
            <a:rPr lang="en-US" sz="1600" dirty="0"/>
            <a:t>Simulation</a:t>
          </a:r>
        </a:p>
      </dgm:t>
    </dgm:pt>
    <dgm:pt modelId="{C7A01433-ABF9-7841-96DB-AD34C927E4B3}" type="parTrans" cxnId="{034D7BD8-E7CA-A041-A596-067022087B40}">
      <dgm:prSet/>
      <dgm:spPr/>
      <dgm:t>
        <a:bodyPr/>
        <a:lstStyle/>
        <a:p>
          <a:endParaRPr lang="en-US"/>
        </a:p>
      </dgm:t>
    </dgm:pt>
    <dgm:pt modelId="{CBA276CC-A76B-1A41-8E6D-B2E4B7FAC62E}" type="sibTrans" cxnId="{034D7BD8-E7CA-A041-A596-067022087B40}">
      <dgm:prSet/>
      <dgm:spPr/>
      <dgm:t>
        <a:bodyPr/>
        <a:lstStyle/>
        <a:p>
          <a:endParaRPr lang="en-US"/>
        </a:p>
      </dgm:t>
    </dgm:pt>
    <dgm:pt modelId="{3CFB145B-C950-374D-B67B-DB6B84920F27}" type="pres">
      <dgm:prSet presAssocID="{7DC3A94B-AAD8-5742-85F1-7C4167E9FACB}" presName="composite" presStyleCnt="0">
        <dgm:presLayoutVars>
          <dgm:chMax val="3"/>
          <dgm:animLvl val="lvl"/>
          <dgm:resizeHandles val="exact"/>
        </dgm:presLayoutVars>
      </dgm:prSet>
      <dgm:spPr/>
    </dgm:pt>
    <dgm:pt modelId="{638959CA-EFB1-264D-A42D-9275E7E2D617}" type="pres">
      <dgm:prSet presAssocID="{AA761409-822E-BF44-946E-526E153297EA}" presName="gear1" presStyleLbl="node1" presStyleIdx="0" presStyleCnt="3" custScaleX="88815" custScaleY="80355" custLinFactNeighborX="44466" custLinFactNeighborY="-61789">
        <dgm:presLayoutVars>
          <dgm:chMax val="1"/>
          <dgm:bulletEnabled val="1"/>
        </dgm:presLayoutVars>
      </dgm:prSet>
      <dgm:spPr/>
    </dgm:pt>
    <dgm:pt modelId="{1A13624D-D44B-3745-AA73-72A95FC3426D}" type="pres">
      <dgm:prSet presAssocID="{AA761409-822E-BF44-946E-526E153297EA}" presName="gear1srcNode" presStyleLbl="node1" presStyleIdx="0" presStyleCnt="3"/>
      <dgm:spPr/>
    </dgm:pt>
    <dgm:pt modelId="{96E454D5-7E5B-6A42-A1DC-4C87A726825D}" type="pres">
      <dgm:prSet presAssocID="{AA761409-822E-BF44-946E-526E153297EA}" presName="gear1dstNode" presStyleLbl="node1" presStyleIdx="0" presStyleCnt="3"/>
      <dgm:spPr/>
    </dgm:pt>
    <dgm:pt modelId="{DEF658E4-DB89-694B-AE81-4A49F10DD136}" type="pres">
      <dgm:prSet presAssocID="{DCD04A46-123E-5747-AC97-E1C16F3FE069}" presName="gear2" presStyleLbl="node1" presStyleIdx="1" presStyleCnt="3" custScaleX="110488" custScaleY="110488" custLinFactNeighborX="-43985" custLinFactNeighborY="59800">
        <dgm:presLayoutVars>
          <dgm:chMax val="1"/>
          <dgm:bulletEnabled val="1"/>
        </dgm:presLayoutVars>
      </dgm:prSet>
      <dgm:spPr/>
    </dgm:pt>
    <dgm:pt modelId="{FE4C44C6-B423-774C-9C14-BDCE6993E9BA}" type="pres">
      <dgm:prSet presAssocID="{DCD04A46-123E-5747-AC97-E1C16F3FE069}" presName="gear2srcNode" presStyleLbl="node1" presStyleIdx="1" presStyleCnt="3"/>
      <dgm:spPr/>
    </dgm:pt>
    <dgm:pt modelId="{967CF76E-7FE6-4949-9A8B-27100E76FC7C}" type="pres">
      <dgm:prSet presAssocID="{DCD04A46-123E-5747-AC97-E1C16F3FE069}" presName="gear2dstNode" presStyleLbl="node1" presStyleIdx="1" presStyleCnt="3"/>
      <dgm:spPr/>
    </dgm:pt>
    <dgm:pt modelId="{F7A531BD-2F3F-1B4F-B2D9-1FCF1F2153E3}" type="pres">
      <dgm:prSet presAssocID="{9459D4BB-3669-B24C-91B1-567EE7DE050A}" presName="gear3" presStyleLbl="node1" presStyleIdx="2" presStyleCnt="3" custScaleX="119642" custScaleY="113030" custLinFactNeighborX="-4891" custLinFactNeighborY="69898"/>
      <dgm:spPr/>
    </dgm:pt>
    <dgm:pt modelId="{0C5F5DEE-6C4C-7545-AD99-9D55DB3563EE}" type="pres">
      <dgm:prSet presAssocID="{9459D4BB-3669-B24C-91B1-567EE7DE050A}" presName="gear3tx" presStyleLbl="node1" presStyleIdx="2" presStyleCnt="3">
        <dgm:presLayoutVars>
          <dgm:chMax val="1"/>
          <dgm:bulletEnabled val="1"/>
        </dgm:presLayoutVars>
      </dgm:prSet>
      <dgm:spPr/>
    </dgm:pt>
    <dgm:pt modelId="{74449813-6E57-BD4C-8816-C62CAC0B8AC4}" type="pres">
      <dgm:prSet presAssocID="{9459D4BB-3669-B24C-91B1-567EE7DE050A}" presName="gear3srcNode" presStyleLbl="node1" presStyleIdx="2" presStyleCnt="3"/>
      <dgm:spPr/>
    </dgm:pt>
    <dgm:pt modelId="{CC165880-B59B-824E-AB71-08B0CDDAF2E7}" type="pres">
      <dgm:prSet presAssocID="{9459D4BB-3669-B24C-91B1-567EE7DE050A}" presName="gear3dstNode" presStyleLbl="node1" presStyleIdx="2" presStyleCnt="3"/>
      <dgm:spPr/>
    </dgm:pt>
    <dgm:pt modelId="{FA96AA2F-1450-E64D-A032-BAFA88944972}" type="pres">
      <dgm:prSet presAssocID="{F1BC9E0D-1E72-DB41-A95C-EFD9039ED4AB}" presName="connector1" presStyleLbl="sibTrans2D1" presStyleIdx="0" presStyleCnt="3" custAng="2583194" custScaleX="73153" custScaleY="73153" custLinFactNeighborX="29712" custLinFactNeighborY="-41661"/>
      <dgm:spPr/>
    </dgm:pt>
    <dgm:pt modelId="{F8DCCDFA-2457-9A4A-BFDC-94029D559446}" type="pres">
      <dgm:prSet presAssocID="{970CE1B7-57D3-A244-BAC0-7F84FC392666}" presName="connector2" presStyleLbl="sibTrans2D1" presStyleIdx="1" presStyleCnt="3" custLinFactNeighborX="-39193" custLinFactNeighborY="36075"/>
      <dgm:spPr/>
    </dgm:pt>
    <dgm:pt modelId="{6BEF8C2B-77BC-184D-909B-FA3C2D315F6B}" type="pres">
      <dgm:prSet presAssocID="{CBA276CC-A76B-1A41-8E6D-B2E4B7FAC62E}" presName="connector3" presStyleLbl="sibTrans2D1" presStyleIdx="2" presStyleCnt="3" custAng="2194350" custLinFactNeighborX="124" custLinFactNeighborY="55139"/>
      <dgm:spPr/>
    </dgm:pt>
  </dgm:ptLst>
  <dgm:cxnLst>
    <dgm:cxn modelId="{9A5E420E-92BA-2245-8C84-5FF5298877F5}" type="presOf" srcId="{DCD04A46-123E-5747-AC97-E1C16F3FE069}" destId="{FE4C44C6-B423-774C-9C14-BDCE6993E9BA}" srcOrd="1" destOrd="0" presId="urn:microsoft.com/office/officeart/2005/8/layout/gear1"/>
    <dgm:cxn modelId="{C7581F13-931B-2A4E-A7C8-DA44494E972C}" type="presOf" srcId="{AA761409-822E-BF44-946E-526E153297EA}" destId="{96E454D5-7E5B-6A42-A1DC-4C87A726825D}" srcOrd="2" destOrd="0" presId="urn:microsoft.com/office/officeart/2005/8/layout/gear1"/>
    <dgm:cxn modelId="{682A2813-7956-C344-BCE3-FA012467B2D6}" type="presOf" srcId="{AA761409-822E-BF44-946E-526E153297EA}" destId="{1A13624D-D44B-3745-AA73-72A95FC3426D}" srcOrd="1" destOrd="0" presId="urn:microsoft.com/office/officeart/2005/8/layout/gear1"/>
    <dgm:cxn modelId="{4AB0C232-4D1B-4C4E-951D-31E5DF603DA0}" type="presOf" srcId="{DCD04A46-123E-5747-AC97-E1C16F3FE069}" destId="{967CF76E-7FE6-4949-9A8B-27100E76FC7C}" srcOrd="2" destOrd="0" presId="urn:microsoft.com/office/officeart/2005/8/layout/gear1"/>
    <dgm:cxn modelId="{B07F863A-FFFA-7640-A56F-A8A148FCC9D4}" srcId="{7DC3A94B-AAD8-5742-85F1-7C4167E9FACB}" destId="{AA761409-822E-BF44-946E-526E153297EA}" srcOrd="0" destOrd="0" parTransId="{639DA879-A2FC-884F-B968-06E3A8D7A28E}" sibTransId="{F1BC9E0D-1E72-DB41-A95C-EFD9039ED4AB}"/>
    <dgm:cxn modelId="{2AFBE73B-B6CB-604E-B3C0-140C54B46E91}" type="presOf" srcId="{9459D4BB-3669-B24C-91B1-567EE7DE050A}" destId="{CC165880-B59B-824E-AB71-08B0CDDAF2E7}" srcOrd="3" destOrd="0" presId="urn:microsoft.com/office/officeart/2005/8/layout/gear1"/>
    <dgm:cxn modelId="{FB960F47-DE9A-5048-9564-7EA4E89020A8}" type="presOf" srcId="{CBA276CC-A76B-1A41-8E6D-B2E4B7FAC62E}" destId="{6BEF8C2B-77BC-184D-909B-FA3C2D315F6B}" srcOrd="0" destOrd="0" presId="urn:microsoft.com/office/officeart/2005/8/layout/gear1"/>
    <dgm:cxn modelId="{EEC16B48-E837-4A48-8462-128895691228}" type="presOf" srcId="{9459D4BB-3669-B24C-91B1-567EE7DE050A}" destId="{F7A531BD-2F3F-1B4F-B2D9-1FCF1F2153E3}" srcOrd="0" destOrd="0" presId="urn:microsoft.com/office/officeart/2005/8/layout/gear1"/>
    <dgm:cxn modelId="{A1E35F5A-F25B-3044-8A1E-73A80BF3FC1B}" type="presOf" srcId="{9459D4BB-3669-B24C-91B1-567EE7DE050A}" destId="{74449813-6E57-BD4C-8816-C62CAC0B8AC4}" srcOrd="2" destOrd="0" presId="urn:microsoft.com/office/officeart/2005/8/layout/gear1"/>
    <dgm:cxn modelId="{C2AA8791-8146-3E4D-91AF-C4C4BF22F3DC}" type="presOf" srcId="{9459D4BB-3669-B24C-91B1-567EE7DE050A}" destId="{0C5F5DEE-6C4C-7545-AD99-9D55DB3563EE}" srcOrd="1" destOrd="0" presId="urn:microsoft.com/office/officeart/2005/8/layout/gear1"/>
    <dgm:cxn modelId="{A7A8D992-6076-C041-8DCF-5623F26043B1}" srcId="{7DC3A94B-AAD8-5742-85F1-7C4167E9FACB}" destId="{DCD04A46-123E-5747-AC97-E1C16F3FE069}" srcOrd="1" destOrd="0" parTransId="{6A464A69-41C2-7F44-ABDF-4679848138EE}" sibTransId="{970CE1B7-57D3-A244-BAC0-7F84FC392666}"/>
    <dgm:cxn modelId="{D78C7199-40F0-0B41-A778-45CFA659D78C}" type="presOf" srcId="{DCD04A46-123E-5747-AC97-E1C16F3FE069}" destId="{DEF658E4-DB89-694B-AE81-4A49F10DD136}" srcOrd="0" destOrd="0" presId="urn:microsoft.com/office/officeart/2005/8/layout/gear1"/>
    <dgm:cxn modelId="{CA30C19C-2F6A-3548-B6EB-6B04A495AD67}" type="presOf" srcId="{970CE1B7-57D3-A244-BAC0-7F84FC392666}" destId="{F8DCCDFA-2457-9A4A-BFDC-94029D559446}" srcOrd="0" destOrd="0" presId="urn:microsoft.com/office/officeart/2005/8/layout/gear1"/>
    <dgm:cxn modelId="{062EADC4-BC8B-C546-93A8-11389A8CE731}" type="presOf" srcId="{F1BC9E0D-1E72-DB41-A95C-EFD9039ED4AB}" destId="{FA96AA2F-1450-E64D-A032-BAFA88944972}" srcOrd="0" destOrd="0" presId="urn:microsoft.com/office/officeart/2005/8/layout/gear1"/>
    <dgm:cxn modelId="{BD9BC3D3-BDAD-B044-A0E9-6DAE59F72F1F}" type="presOf" srcId="{AA761409-822E-BF44-946E-526E153297EA}" destId="{638959CA-EFB1-264D-A42D-9275E7E2D617}" srcOrd="0" destOrd="0" presId="urn:microsoft.com/office/officeart/2005/8/layout/gear1"/>
    <dgm:cxn modelId="{034D7BD8-E7CA-A041-A596-067022087B40}" srcId="{7DC3A94B-AAD8-5742-85F1-7C4167E9FACB}" destId="{9459D4BB-3669-B24C-91B1-567EE7DE050A}" srcOrd="2" destOrd="0" parTransId="{C7A01433-ABF9-7841-96DB-AD34C927E4B3}" sibTransId="{CBA276CC-A76B-1A41-8E6D-B2E4B7FAC62E}"/>
    <dgm:cxn modelId="{5B15B9E5-268C-584A-8EE8-91C2EC457036}" type="presOf" srcId="{7DC3A94B-AAD8-5742-85F1-7C4167E9FACB}" destId="{3CFB145B-C950-374D-B67B-DB6B84920F27}" srcOrd="0" destOrd="0" presId="urn:microsoft.com/office/officeart/2005/8/layout/gear1"/>
    <dgm:cxn modelId="{32A04C0F-89C2-5D48-994E-C907160C8ADC}" type="presParOf" srcId="{3CFB145B-C950-374D-B67B-DB6B84920F27}" destId="{638959CA-EFB1-264D-A42D-9275E7E2D617}" srcOrd="0" destOrd="0" presId="urn:microsoft.com/office/officeart/2005/8/layout/gear1"/>
    <dgm:cxn modelId="{5996402F-BF40-2C4F-806B-1D2C7A529A27}" type="presParOf" srcId="{3CFB145B-C950-374D-B67B-DB6B84920F27}" destId="{1A13624D-D44B-3745-AA73-72A95FC3426D}" srcOrd="1" destOrd="0" presId="urn:microsoft.com/office/officeart/2005/8/layout/gear1"/>
    <dgm:cxn modelId="{A8055592-341C-324E-A06B-D0B2EA4C248F}" type="presParOf" srcId="{3CFB145B-C950-374D-B67B-DB6B84920F27}" destId="{96E454D5-7E5B-6A42-A1DC-4C87A726825D}" srcOrd="2" destOrd="0" presId="urn:microsoft.com/office/officeart/2005/8/layout/gear1"/>
    <dgm:cxn modelId="{45F28987-24FD-B046-A82D-2907EC7803B9}" type="presParOf" srcId="{3CFB145B-C950-374D-B67B-DB6B84920F27}" destId="{DEF658E4-DB89-694B-AE81-4A49F10DD136}" srcOrd="3" destOrd="0" presId="urn:microsoft.com/office/officeart/2005/8/layout/gear1"/>
    <dgm:cxn modelId="{BE01DE83-597C-FE4B-AAFC-A8794232574E}" type="presParOf" srcId="{3CFB145B-C950-374D-B67B-DB6B84920F27}" destId="{FE4C44C6-B423-774C-9C14-BDCE6993E9BA}" srcOrd="4" destOrd="0" presId="urn:microsoft.com/office/officeart/2005/8/layout/gear1"/>
    <dgm:cxn modelId="{C535A85C-D22E-2B46-9170-FA27A7A24211}" type="presParOf" srcId="{3CFB145B-C950-374D-B67B-DB6B84920F27}" destId="{967CF76E-7FE6-4949-9A8B-27100E76FC7C}" srcOrd="5" destOrd="0" presId="urn:microsoft.com/office/officeart/2005/8/layout/gear1"/>
    <dgm:cxn modelId="{E7B24CE9-0747-AE40-982B-B204B9F93BA7}" type="presParOf" srcId="{3CFB145B-C950-374D-B67B-DB6B84920F27}" destId="{F7A531BD-2F3F-1B4F-B2D9-1FCF1F2153E3}" srcOrd="6" destOrd="0" presId="urn:microsoft.com/office/officeart/2005/8/layout/gear1"/>
    <dgm:cxn modelId="{23C623BA-6CED-1749-8BB1-00E1811F4CFF}" type="presParOf" srcId="{3CFB145B-C950-374D-B67B-DB6B84920F27}" destId="{0C5F5DEE-6C4C-7545-AD99-9D55DB3563EE}" srcOrd="7" destOrd="0" presId="urn:microsoft.com/office/officeart/2005/8/layout/gear1"/>
    <dgm:cxn modelId="{BC9433E3-0C60-C242-8315-44EFF4F36077}" type="presParOf" srcId="{3CFB145B-C950-374D-B67B-DB6B84920F27}" destId="{74449813-6E57-BD4C-8816-C62CAC0B8AC4}" srcOrd="8" destOrd="0" presId="urn:microsoft.com/office/officeart/2005/8/layout/gear1"/>
    <dgm:cxn modelId="{5213993E-6775-8245-8372-F5938F31E9B8}" type="presParOf" srcId="{3CFB145B-C950-374D-B67B-DB6B84920F27}" destId="{CC165880-B59B-824E-AB71-08B0CDDAF2E7}" srcOrd="9" destOrd="0" presId="urn:microsoft.com/office/officeart/2005/8/layout/gear1"/>
    <dgm:cxn modelId="{879EC9EA-8DB8-C447-846D-056C812C5AFD}" type="presParOf" srcId="{3CFB145B-C950-374D-B67B-DB6B84920F27}" destId="{FA96AA2F-1450-E64D-A032-BAFA88944972}" srcOrd="10" destOrd="0" presId="urn:microsoft.com/office/officeart/2005/8/layout/gear1"/>
    <dgm:cxn modelId="{73BF2D7E-97D8-064B-B2B6-AA7D34E1C51C}" type="presParOf" srcId="{3CFB145B-C950-374D-B67B-DB6B84920F27}" destId="{F8DCCDFA-2457-9A4A-BFDC-94029D559446}" srcOrd="11" destOrd="0" presId="urn:microsoft.com/office/officeart/2005/8/layout/gear1"/>
    <dgm:cxn modelId="{0B7660F1-B11C-5741-A293-0EE83278C3C8}" type="presParOf" srcId="{3CFB145B-C950-374D-B67B-DB6B84920F27}" destId="{6BEF8C2B-77BC-184D-909B-FA3C2D315F6B}" srcOrd="12" destOrd="0" presId="urn:microsoft.com/office/officeart/2005/8/layout/gear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DC3A94B-AAD8-5742-85F1-7C4167E9FACB}" type="doc">
      <dgm:prSet loTypeId="urn:microsoft.com/office/officeart/2005/8/layout/gear1" loCatId="" qsTypeId="urn:microsoft.com/office/officeart/2005/8/quickstyle/simple1" qsCatId="simple" csTypeId="urn:microsoft.com/office/officeart/2005/8/colors/accent1_2" csCatId="accent1" phldr="1"/>
      <dgm:spPr/>
    </dgm:pt>
    <dgm:pt modelId="{AA761409-822E-BF44-946E-526E153297EA}">
      <dgm:prSet phldrT="[Text]" custT="1"/>
      <dgm:spPr/>
      <dgm:t>
        <a:bodyPr/>
        <a:lstStyle/>
        <a:p>
          <a:r>
            <a:rPr lang="en-US" sz="1600" dirty="0"/>
            <a:t>Causation</a:t>
          </a:r>
        </a:p>
      </dgm:t>
    </dgm:pt>
    <dgm:pt modelId="{639DA879-A2FC-884F-B968-06E3A8D7A28E}" type="parTrans" cxnId="{B07F863A-FFFA-7640-A56F-A8A148FCC9D4}">
      <dgm:prSet/>
      <dgm:spPr/>
      <dgm:t>
        <a:bodyPr/>
        <a:lstStyle/>
        <a:p>
          <a:endParaRPr lang="en-US"/>
        </a:p>
      </dgm:t>
    </dgm:pt>
    <dgm:pt modelId="{F1BC9E0D-1E72-DB41-A95C-EFD9039ED4AB}" type="sibTrans" cxnId="{B07F863A-FFFA-7640-A56F-A8A148FCC9D4}">
      <dgm:prSet/>
      <dgm:spPr/>
      <dgm:t>
        <a:bodyPr/>
        <a:lstStyle/>
        <a:p>
          <a:endParaRPr lang="en-US"/>
        </a:p>
      </dgm:t>
    </dgm:pt>
    <dgm:pt modelId="{DCD04A46-123E-5747-AC97-E1C16F3FE069}">
      <dgm:prSet phldrT="[Text]" custT="1"/>
      <dgm:spPr/>
      <dgm:t>
        <a:bodyPr lIns="0" tIns="0" rIns="0" bIns="0"/>
        <a:lstStyle/>
        <a:p>
          <a:r>
            <a:rPr lang="en-US" sz="1500" dirty="0"/>
            <a:t>Association</a:t>
          </a:r>
        </a:p>
      </dgm:t>
    </dgm:pt>
    <dgm:pt modelId="{6A464A69-41C2-7F44-ABDF-4679848138EE}" type="parTrans" cxnId="{A7A8D992-6076-C041-8DCF-5623F26043B1}">
      <dgm:prSet/>
      <dgm:spPr/>
      <dgm:t>
        <a:bodyPr/>
        <a:lstStyle/>
        <a:p>
          <a:endParaRPr lang="en-US"/>
        </a:p>
      </dgm:t>
    </dgm:pt>
    <dgm:pt modelId="{970CE1B7-57D3-A244-BAC0-7F84FC392666}" type="sibTrans" cxnId="{A7A8D992-6076-C041-8DCF-5623F26043B1}">
      <dgm:prSet/>
      <dgm:spPr/>
      <dgm:t>
        <a:bodyPr/>
        <a:lstStyle/>
        <a:p>
          <a:endParaRPr lang="en-US"/>
        </a:p>
      </dgm:t>
    </dgm:pt>
    <dgm:pt modelId="{9459D4BB-3669-B24C-91B1-567EE7DE050A}">
      <dgm:prSet phldrT="[Text]" custT="1"/>
      <dgm:spPr/>
      <dgm:t>
        <a:bodyPr/>
        <a:lstStyle/>
        <a:p>
          <a:r>
            <a:rPr lang="en-US" sz="1600" dirty="0"/>
            <a:t>Simulation</a:t>
          </a:r>
        </a:p>
      </dgm:t>
    </dgm:pt>
    <dgm:pt modelId="{C7A01433-ABF9-7841-96DB-AD34C927E4B3}" type="parTrans" cxnId="{034D7BD8-E7CA-A041-A596-067022087B40}">
      <dgm:prSet/>
      <dgm:spPr/>
      <dgm:t>
        <a:bodyPr/>
        <a:lstStyle/>
        <a:p>
          <a:endParaRPr lang="en-US"/>
        </a:p>
      </dgm:t>
    </dgm:pt>
    <dgm:pt modelId="{CBA276CC-A76B-1A41-8E6D-B2E4B7FAC62E}" type="sibTrans" cxnId="{034D7BD8-E7CA-A041-A596-067022087B40}">
      <dgm:prSet/>
      <dgm:spPr/>
      <dgm:t>
        <a:bodyPr/>
        <a:lstStyle/>
        <a:p>
          <a:endParaRPr lang="en-US"/>
        </a:p>
      </dgm:t>
    </dgm:pt>
    <dgm:pt modelId="{3CFB145B-C950-374D-B67B-DB6B84920F27}" type="pres">
      <dgm:prSet presAssocID="{7DC3A94B-AAD8-5742-85F1-7C4167E9FACB}" presName="composite" presStyleCnt="0">
        <dgm:presLayoutVars>
          <dgm:chMax val="3"/>
          <dgm:animLvl val="lvl"/>
          <dgm:resizeHandles val="exact"/>
        </dgm:presLayoutVars>
      </dgm:prSet>
      <dgm:spPr/>
    </dgm:pt>
    <dgm:pt modelId="{638959CA-EFB1-264D-A42D-9275E7E2D617}" type="pres">
      <dgm:prSet presAssocID="{AA761409-822E-BF44-946E-526E153297EA}" presName="gear1" presStyleLbl="node1" presStyleIdx="0" presStyleCnt="3" custScaleX="88815" custScaleY="80355" custLinFactY="-5432" custLinFactNeighborX="-28285" custLinFactNeighborY="-100000">
        <dgm:presLayoutVars>
          <dgm:chMax val="1"/>
          <dgm:bulletEnabled val="1"/>
        </dgm:presLayoutVars>
      </dgm:prSet>
      <dgm:spPr/>
    </dgm:pt>
    <dgm:pt modelId="{1A13624D-D44B-3745-AA73-72A95FC3426D}" type="pres">
      <dgm:prSet presAssocID="{AA761409-822E-BF44-946E-526E153297EA}" presName="gear1srcNode" presStyleLbl="node1" presStyleIdx="0" presStyleCnt="3"/>
      <dgm:spPr/>
    </dgm:pt>
    <dgm:pt modelId="{96E454D5-7E5B-6A42-A1DC-4C87A726825D}" type="pres">
      <dgm:prSet presAssocID="{AA761409-822E-BF44-946E-526E153297EA}" presName="gear1dstNode" presStyleLbl="node1" presStyleIdx="0" presStyleCnt="3"/>
      <dgm:spPr/>
    </dgm:pt>
    <dgm:pt modelId="{DEF658E4-DB89-694B-AE81-4A49F10DD136}" type="pres">
      <dgm:prSet presAssocID="{DCD04A46-123E-5747-AC97-E1C16F3FE069}" presName="gear2" presStyleLbl="node1" presStyleIdx="1" presStyleCnt="3" custScaleX="110488" custScaleY="110488" custLinFactNeighborX="-76448" custLinFactNeighborY="-79141">
        <dgm:presLayoutVars>
          <dgm:chMax val="1"/>
          <dgm:bulletEnabled val="1"/>
        </dgm:presLayoutVars>
      </dgm:prSet>
      <dgm:spPr/>
    </dgm:pt>
    <dgm:pt modelId="{FE4C44C6-B423-774C-9C14-BDCE6993E9BA}" type="pres">
      <dgm:prSet presAssocID="{DCD04A46-123E-5747-AC97-E1C16F3FE069}" presName="gear2srcNode" presStyleLbl="node1" presStyleIdx="1" presStyleCnt="3"/>
      <dgm:spPr/>
    </dgm:pt>
    <dgm:pt modelId="{967CF76E-7FE6-4949-9A8B-27100E76FC7C}" type="pres">
      <dgm:prSet presAssocID="{DCD04A46-123E-5747-AC97-E1C16F3FE069}" presName="gear2dstNode" presStyleLbl="node1" presStyleIdx="1" presStyleCnt="3"/>
      <dgm:spPr/>
    </dgm:pt>
    <dgm:pt modelId="{F7A531BD-2F3F-1B4F-B2D9-1FCF1F2153E3}" type="pres">
      <dgm:prSet presAssocID="{9459D4BB-3669-B24C-91B1-567EE7DE050A}" presName="gear3" presStyleLbl="node1" presStyleIdx="2" presStyleCnt="3" custScaleX="119642" custScaleY="113030" custLinFactNeighborX="90500" custLinFactNeighborY="-95"/>
      <dgm:spPr/>
    </dgm:pt>
    <dgm:pt modelId="{0C5F5DEE-6C4C-7545-AD99-9D55DB3563EE}" type="pres">
      <dgm:prSet presAssocID="{9459D4BB-3669-B24C-91B1-567EE7DE050A}" presName="gear3tx" presStyleLbl="node1" presStyleIdx="2" presStyleCnt="3">
        <dgm:presLayoutVars>
          <dgm:chMax val="1"/>
          <dgm:bulletEnabled val="1"/>
        </dgm:presLayoutVars>
      </dgm:prSet>
      <dgm:spPr/>
    </dgm:pt>
    <dgm:pt modelId="{74449813-6E57-BD4C-8816-C62CAC0B8AC4}" type="pres">
      <dgm:prSet presAssocID="{9459D4BB-3669-B24C-91B1-567EE7DE050A}" presName="gear3srcNode" presStyleLbl="node1" presStyleIdx="2" presStyleCnt="3"/>
      <dgm:spPr/>
    </dgm:pt>
    <dgm:pt modelId="{CC165880-B59B-824E-AB71-08B0CDDAF2E7}" type="pres">
      <dgm:prSet presAssocID="{9459D4BB-3669-B24C-91B1-567EE7DE050A}" presName="gear3dstNode" presStyleLbl="node1" presStyleIdx="2" presStyleCnt="3"/>
      <dgm:spPr/>
    </dgm:pt>
    <dgm:pt modelId="{FA96AA2F-1450-E64D-A032-BAFA88944972}" type="pres">
      <dgm:prSet presAssocID="{F1BC9E0D-1E72-DB41-A95C-EFD9039ED4AB}" presName="connector1" presStyleLbl="sibTrans2D1" presStyleIdx="0" presStyleCnt="3" custAng="2583194" custScaleX="73153" custScaleY="73153" custLinFactNeighborX="33320" custLinFactNeighborY="-67410"/>
      <dgm:spPr/>
    </dgm:pt>
    <dgm:pt modelId="{F8DCCDFA-2457-9A4A-BFDC-94029D559446}" type="pres">
      <dgm:prSet presAssocID="{970CE1B7-57D3-A244-BAC0-7F84FC392666}" presName="connector2" presStyleLbl="sibTrans2D1" presStyleIdx="1" presStyleCnt="3" custLinFactNeighborX="-62397" custLinFactNeighborY="-57069"/>
      <dgm:spPr/>
    </dgm:pt>
    <dgm:pt modelId="{6BEF8C2B-77BC-184D-909B-FA3C2D315F6B}" type="pres">
      <dgm:prSet presAssocID="{CBA276CC-A76B-1A41-8E6D-B2E4B7FAC62E}" presName="connector3" presStyleLbl="sibTrans2D1" presStyleIdx="2" presStyleCnt="3" custAng="15182847" custLinFactNeighborX="-3190" custLinFactNeighborY="-5543"/>
      <dgm:spPr/>
    </dgm:pt>
  </dgm:ptLst>
  <dgm:cxnLst>
    <dgm:cxn modelId="{9A5E420E-92BA-2245-8C84-5FF5298877F5}" type="presOf" srcId="{DCD04A46-123E-5747-AC97-E1C16F3FE069}" destId="{FE4C44C6-B423-774C-9C14-BDCE6993E9BA}" srcOrd="1" destOrd="0" presId="urn:microsoft.com/office/officeart/2005/8/layout/gear1"/>
    <dgm:cxn modelId="{C7581F13-931B-2A4E-A7C8-DA44494E972C}" type="presOf" srcId="{AA761409-822E-BF44-946E-526E153297EA}" destId="{96E454D5-7E5B-6A42-A1DC-4C87A726825D}" srcOrd="2" destOrd="0" presId="urn:microsoft.com/office/officeart/2005/8/layout/gear1"/>
    <dgm:cxn modelId="{682A2813-7956-C344-BCE3-FA012467B2D6}" type="presOf" srcId="{AA761409-822E-BF44-946E-526E153297EA}" destId="{1A13624D-D44B-3745-AA73-72A95FC3426D}" srcOrd="1" destOrd="0" presId="urn:microsoft.com/office/officeart/2005/8/layout/gear1"/>
    <dgm:cxn modelId="{4AB0C232-4D1B-4C4E-951D-31E5DF603DA0}" type="presOf" srcId="{DCD04A46-123E-5747-AC97-E1C16F3FE069}" destId="{967CF76E-7FE6-4949-9A8B-27100E76FC7C}" srcOrd="2" destOrd="0" presId="urn:microsoft.com/office/officeart/2005/8/layout/gear1"/>
    <dgm:cxn modelId="{B07F863A-FFFA-7640-A56F-A8A148FCC9D4}" srcId="{7DC3A94B-AAD8-5742-85F1-7C4167E9FACB}" destId="{AA761409-822E-BF44-946E-526E153297EA}" srcOrd="0" destOrd="0" parTransId="{639DA879-A2FC-884F-B968-06E3A8D7A28E}" sibTransId="{F1BC9E0D-1E72-DB41-A95C-EFD9039ED4AB}"/>
    <dgm:cxn modelId="{2AFBE73B-B6CB-604E-B3C0-140C54B46E91}" type="presOf" srcId="{9459D4BB-3669-B24C-91B1-567EE7DE050A}" destId="{CC165880-B59B-824E-AB71-08B0CDDAF2E7}" srcOrd="3" destOrd="0" presId="urn:microsoft.com/office/officeart/2005/8/layout/gear1"/>
    <dgm:cxn modelId="{FB960F47-DE9A-5048-9564-7EA4E89020A8}" type="presOf" srcId="{CBA276CC-A76B-1A41-8E6D-B2E4B7FAC62E}" destId="{6BEF8C2B-77BC-184D-909B-FA3C2D315F6B}" srcOrd="0" destOrd="0" presId="urn:microsoft.com/office/officeart/2005/8/layout/gear1"/>
    <dgm:cxn modelId="{EEC16B48-E837-4A48-8462-128895691228}" type="presOf" srcId="{9459D4BB-3669-B24C-91B1-567EE7DE050A}" destId="{F7A531BD-2F3F-1B4F-B2D9-1FCF1F2153E3}" srcOrd="0" destOrd="0" presId="urn:microsoft.com/office/officeart/2005/8/layout/gear1"/>
    <dgm:cxn modelId="{A1E35F5A-F25B-3044-8A1E-73A80BF3FC1B}" type="presOf" srcId="{9459D4BB-3669-B24C-91B1-567EE7DE050A}" destId="{74449813-6E57-BD4C-8816-C62CAC0B8AC4}" srcOrd="2" destOrd="0" presId="urn:microsoft.com/office/officeart/2005/8/layout/gear1"/>
    <dgm:cxn modelId="{C2AA8791-8146-3E4D-91AF-C4C4BF22F3DC}" type="presOf" srcId="{9459D4BB-3669-B24C-91B1-567EE7DE050A}" destId="{0C5F5DEE-6C4C-7545-AD99-9D55DB3563EE}" srcOrd="1" destOrd="0" presId="urn:microsoft.com/office/officeart/2005/8/layout/gear1"/>
    <dgm:cxn modelId="{A7A8D992-6076-C041-8DCF-5623F26043B1}" srcId="{7DC3A94B-AAD8-5742-85F1-7C4167E9FACB}" destId="{DCD04A46-123E-5747-AC97-E1C16F3FE069}" srcOrd="1" destOrd="0" parTransId="{6A464A69-41C2-7F44-ABDF-4679848138EE}" sibTransId="{970CE1B7-57D3-A244-BAC0-7F84FC392666}"/>
    <dgm:cxn modelId="{D78C7199-40F0-0B41-A778-45CFA659D78C}" type="presOf" srcId="{DCD04A46-123E-5747-AC97-E1C16F3FE069}" destId="{DEF658E4-DB89-694B-AE81-4A49F10DD136}" srcOrd="0" destOrd="0" presId="urn:microsoft.com/office/officeart/2005/8/layout/gear1"/>
    <dgm:cxn modelId="{CA30C19C-2F6A-3548-B6EB-6B04A495AD67}" type="presOf" srcId="{970CE1B7-57D3-A244-BAC0-7F84FC392666}" destId="{F8DCCDFA-2457-9A4A-BFDC-94029D559446}" srcOrd="0" destOrd="0" presId="urn:microsoft.com/office/officeart/2005/8/layout/gear1"/>
    <dgm:cxn modelId="{062EADC4-BC8B-C546-93A8-11389A8CE731}" type="presOf" srcId="{F1BC9E0D-1E72-DB41-A95C-EFD9039ED4AB}" destId="{FA96AA2F-1450-E64D-A032-BAFA88944972}" srcOrd="0" destOrd="0" presId="urn:microsoft.com/office/officeart/2005/8/layout/gear1"/>
    <dgm:cxn modelId="{BD9BC3D3-BDAD-B044-A0E9-6DAE59F72F1F}" type="presOf" srcId="{AA761409-822E-BF44-946E-526E153297EA}" destId="{638959CA-EFB1-264D-A42D-9275E7E2D617}" srcOrd="0" destOrd="0" presId="urn:microsoft.com/office/officeart/2005/8/layout/gear1"/>
    <dgm:cxn modelId="{034D7BD8-E7CA-A041-A596-067022087B40}" srcId="{7DC3A94B-AAD8-5742-85F1-7C4167E9FACB}" destId="{9459D4BB-3669-B24C-91B1-567EE7DE050A}" srcOrd="2" destOrd="0" parTransId="{C7A01433-ABF9-7841-96DB-AD34C927E4B3}" sibTransId="{CBA276CC-A76B-1A41-8E6D-B2E4B7FAC62E}"/>
    <dgm:cxn modelId="{5B15B9E5-268C-584A-8EE8-91C2EC457036}" type="presOf" srcId="{7DC3A94B-AAD8-5742-85F1-7C4167E9FACB}" destId="{3CFB145B-C950-374D-B67B-DB6B84920F27}" srcOrd="0" destOrd="0" presId="urn:microsoft.com/office/officeart/2005/8/layout/gear1"/>
    <dgm:cxn modelId="{32A04C0F-89C2-5D48-994E-C907160C8ADC}" type="presParOf" srcId="{3CFB145B-C950-374D-B67B-DB6B84920F27}" destId="{638959CA-EFB1-264D-A42D-9275E7E2D617}" srcOrd="0" destOrd="0" presId="urn:microsoft.com/office/officeart/2005/8/layout/gear1"/>
    <dgm:cxn modelId="{5996402F-BF40-2C4F-806B-1D2C7A529A27}" type="presParOf" srcId="{3CFB145B-C950-374D-B67B-DB6B84920F27}" destId="{1A13624D-D44B-3745-AA73-72A95FC3426D}" srcOrd="1" destOrd="0" presId="urn:microsoft.com/office/officeart/2005/8/layout/gear1"/>
    <dgm:cxn modelId="{A8055592-341C-324E-A06B-D0B2EA4C248F}" type="presParOf" srcId="{3CFB145B-C950-374D-B67B-DB6B84920F27}" destId="{96E454D5-7E5B-6A42-A1DC-4C87A726825D}" srcOrd="2" destOrd="0" presId="urn:microsoft.com/office/officeart/2005/8/layout/gear1"/>
    <dgm:cxn modelId="{45F28987-24FD-B046-A82D-2907EC7803B9}" type="presParOf" srcId="{3CFB145B-C950-374D-B67B-DB6B84920F27}" destId="{DEF658E4-DB89-694B-AE81-4A49F10DD136}" srcOrd="3" destOrd="0" presId="urn:microsoft.com/office/officeart/2005/8/layout/gear1"/>
    <dgm:cxn modelId="{BE01DE83-597C-FE4B-AAFC-A8794232574E}" type="presParOf" srcId="{3CFB145B-C950-374D-B67B-DB6B84920F27}" destId="{FE4C44C6-B423-774C-9C14-BDCE6993E9BA}" srcOrd="4" destOrd="0" presId="urn:microsoft.com/office/officeart/2005/8/layout/gear1"/>
    <dgm:cxn modelId="{C535A85C-D22E-2B46-9170-FA27A7A24211}" type="presParOf" srcId="{3CFB145B-C950-374D-B67B-DB6B84920F27}" destId="{967CF76E-7FE6-4949-9A8B-27100E76FC7C}" srcOrd="5" destOrd="0" presId="urn:microsoft.com/office/officeart/2005/8/layout/gear1"/>
    <dgm:cxn modelId="{E7B24CE9-0747-AE40-982B-B204B9F93BA7}" type="presParOf" srcId="{3CFB145B-C950-374D-B67B-DB6B84920F27}" destId="{F7A531BD-2F3F-1B4F-B2D9-1FCF1F2153E3}" srcOrd="6" destOrd="0" presId="urn:microsoft.com/office/officeart/2005/8/layout/gear1"/>
    <dgm:cxn modelId="{23C623BA-6CED-1749-8BB1-00E1811F4CFF}" type="presParOf" srcId="{3CFB145B-C950-374D-B67B-DB6B84920F27}" destId="{0C5F5DEE-6C4C-7545-AD99-9D55DB3563EE}" srcOrd="7" destOrd="0" presId="urn:microsoft.com/office/officeart/2005/8/layout/gear1"/>
    <dgm:cxn modelId="{BC9433E3-0C60-C242-8315-44EFF4F36077}" type="presParOf" srcId="{3CFB145B-C950-374D-B67B-DB6B84920F27}" destId="{74449813-6E57-BD4C-8816-C62CAC0B8AC4}" srcOrd="8" destOrd="0" presId="urn:microsoft.com/office/officeart/2005/8/layout/gear1"/>
    <dgm:cxn modelId="{5213993E-6775-8245-8372-F5938F31E9B8}" type="presParOf" srcId="{3CFB145B-C950-374D-B67B-DB6B84920F27}" destId="{CC165880-B59B-824E-AB71-08B0CDDAF2E7}" srcOrd="9" destOrd="0" presId="urn:microsoft.com/office/officeart/2005/8/layout/gear1"/>
    <dgm:cxn modelId="{879EC9EA-8DB8-C447-846D-056C812C5AFD}" type="presParOf" srcId="{3CFB145B-C950-374D-B67B-DB6B84920F27}" destId="{FA96AA2F-1450-E64D-A032-BAFA88944972}" srcOrd="10" destOrd="0" presId="urn:microsoft.com/office/officeart/2005/8/layout/gear1"/>
    <dgm:cxn modelId="{73BF2D7E-97D8-064B-B2B6-AA7D34E1C51C}" type="presParOf" srcId="{3CFB145B-C950-374D-B67B-DB6B84920F27}" destId="{F8DCCDFA-2457-9A4A-BFDC-94029D559446}" srcOrd="11" destOrd="0" presId="urn:microsoft.com/office/officeart/2005/8/layout/gear1"/>
    <dgm:cxn modelId="{0B7660F1-B11C-5741-A293-0EE83278C3C8}" type="presParOf" srcId="{3CFB145B-C950-374D-B67B-DB6B84920F27}" destId="{6BEF8C2B-77BC-184D-909B-FA3C2D315F6B}" srcOrd="12" destOrd="0" presId="urn:microsoft.com/office/officeart/2005/8/layout/gear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1833AF-F604-4545-9FD9-F2EF8F50C65F}">
      <dsp:nvSpPr>
        <dsp:cNvPr id="0" name=""/>
        <dsp:cNvSpPr/>
      </dsp:nvSpPr>
      <dsp:spPr>
        <a:xfrm>
          <a:off x="254522" y="0"/>
          <a:ext cx="5231877" cy="5231877"/>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Font typeface="Arial" panose="020B0604020202020204" pitchFamily="34" charset="0"/>
            <a:buNone/>
          </a:pPr>
          <a:r>
            <a:rPr lang="en-US" sz="2400" b="1" kern="1200" dirty="0">
              <a:solidFill>
                <a:schemeClr val="tx1"/>
              </a:solidFill>
            </a:rPr>
            <a:t>Prediction</a:t>
          </a:r>
        </a:p>
      </dsp:txBody>
      <dsp:txXfrm>
        <a:off x="1956190" y="261593"/>
        <a:ext cx="1828541" cy="784781"/>
      </dsp:txXfrm>
    </dsp:sp>
    <dsp:sp modelId="{66C667E6-C998-D24C-91B7-F88FFF876A08}">
      <dsp:nvSpPr>
        <dsp:cNvPr id="0" name=""/>
        <dsp:cNvSpPr/>
      </dsp:nvSpPr>
      <dsp:spPr>
        <a:xfrm>
          <a:off x="908507" y="1307969"/>
          <a:ext cx="3923907" cy="3923907"/>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Font typeface="Arial" panose="020B0604020202020204" pitchFamily="34" charset="0"/>
            <a:buNone/>
          </a:pPr>
          <a:r>
            <a:rPr lang="en-US" sz="2400" b="1" kern="1200" dirty="0">
              <a:solidFill>
                <a:schemeClr val="tx1"/>
              </a:solidFill>
            </a:rPr>
            <a:t>Generation</a:t>
          </a:r>
        </a:p>
      </dsp:txBody>
      <dsp:txXfrm>
        <a:off x="1956190" y="1553213"/>
        <a:ext cx="1828541" cy="735732"/>
      </dsp:txXfrm>
    </dsp:sp>
    <dsp:sp modelId="{D001F033-C2D4-5E4E-9001-F1E9219EE2BD}">
      <dsp:nvSpPr>
        <dsp:cNvPr id="0" name=""/>
        <dsp:cNvSpPr/>
      </dsp:nvSpPr>
      <dsp:spPr>
        <a:xfrm>
          <a:off x="1562492" y="2615938"/>
          <a:ext cx="2615938" cy="2615938"/>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Font typeface="Arial" panose="020B0604020202020204" pitchFamily="34" charset="0"/>
            <a:buNone/>
          </a:pPr>
          <a:r>
            <a:rPr lang="en-US" sz="2400" b="1" kern="1200" dirty="0">
              <a:solidFill>
                <a:schemeClr val="tx1"/>
              </a:solidFill>
            </a:rPr>
            <a:t>Causation</a:t>
          </a:r>
        </a:p>
      </dsp:txBody>
      <dsp:txXfrm>
        <a:off x="1945587" y="3269923"/>
        <a:ext cx="1849747" cy="130796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38959CA-EFB1-264D-A42D-9275E7E2D617}">
      <dsp:nvSpPr>
        <dsp:cNvPr id="0" name=""/>
        <dsp:cNvSpPr/>
      </dsp:nvSpPr>
      <dsp:spPr>
        <a:xfrm>
          <a:off x="3949849" y="829549"/>
          <a:ext cx="1795261" cy="1828807"/>
        </a:xfrm>
        <a:prstGeom prst="gear9">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t>Causation</a:t>
          </a:r>
        </a:p>
      </dsp:txBody>
      <dsp:txXfrm>
        <a:off x="4310776" y="1255710"/>
        <a:ext cx="1073407" cy="944355"/>
      </dsp:txXfrm>
    </dsp:sp>
    <dsp:sp modelId="{DEF658E4-DB89-694B-AE81-4A49F10DD136}">
      <dsp:nvSpPr>
        <dsp:cNvPr id="0" name=""/>
        <dsp:cNvSpPr/>
      </dsp:nvSpPr>
      <dsp:spPr>
        <a:xfrm>
          <a:off x="798985" y="2309212"/>
          <a:ext cx="1828805" cy="1828805"/>
        </a:xfrm>
        <a:prstGeom prst="gear6">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r>
            <a:rPr lang="en-US" sz="1500" kern="1200" dirty="0"/>
            <a:t>Association</a:t>
          </a:r>
        </a:p>
      </dsp:txBody>
      <dsp:txXfrm>
        <a:off x="1259392" y="2772402"/>
        <a:ext cx="907991" cy="902425"/>
      </dsp:txXfrm>
    </dsp:sp>
    <dsp:sp modelId="{F7A531BD-2F3F-1B4F-B2D9-1FCF1F2153E3}">
      <dsp:nvSpPr>
        <dsp:cNvPr id="0" name=""/>
        <dsp:cNvSpPr/>
      </dsp:nvSpPr>
      <dsp:spPr>
        <a:xfrm rot="20700000">
          <a:off x="2264866" y="1634708"/>
          <a:ext cx="1979561" cy="1793831"/>
        </a:xfrm>
        <a:prstGeom prst="gear6">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t>Simulation</a:t>
          </a:r>
        </a:p>
      </dsp:txBody>
      <dsp:txXfrm rot="-20700000">
        <a:off x="2710058" y="2017132"/>
        <a:ext cx="1089177" cy="1028984"/>
      </dsp:txXfrm>
    </dsp:sp>
    <dsp:sp modelId="{FA96AA2F-1450-E64D-A032-BAFA88944972}">
      <dsp:nvSpPr>
        <dsp:cNvPr id="0" name=""/>
        <dsp:cNvSpPr/>
      </dsp:nvSpPr>
      <dsp:spPr>
        <a:xfrm rot="2583194">
          <a:off x="4018983" y="846575"/>
          <a:ext cx="2131067" cy="2131067"/>
        </a:xfrm>
        <a:prstGeom prst="circularArrow">
          <a:avLst>
            <a:gd name="adj1" fmla="val 4688"/>
            <a:gd name="adj2" fmla="val 299029"/>
            <a:gd name="adj3" fmla="val 2514901"/>
            <a:gd name="adj4" fmla="val 15864004"/>
            <a:gd name="adj5" fmla="val 5469"/>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F8DCCDFA-2457-9A4A-BFDC-94029D559446}">
      <dsp:nvSpPr>
        <dsp:cNvPr id="0" name=""/>
        <dsp:cNvSpPr/>
      </dsp:nvSpPr>
      <dsp:spPr>
        <a:xfrm>
          <a:off x="491135" y="1871887"/>
          <a:ext cx="2116596" cy="2116596"/>
        </a:xfrm>
        <a:prstGeom prst="leftCircularArrow">
          <a:avLst>
            <a:gd name="adj1" fmla="val 6452"/>
            <a:gd name="adj2" fmla="val 429999"/>
            <a:gd name="adj3" fmla="val 10489124"/>
            <a:gd name="adj4" fmla="val 14837806"/>
            <a:gd name="adj5" fmla="val 7527"/>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6BEF8C2B-77BC-184D-909B-FA3C2D315F6B}">
      <dsp:nvSpPr>
        <dsp:cNvPr id="0" name=""/>
        <dsp:cNvSpPr/>
      </dsp:nvSpPr>
      <dsp:spPr>
        <a:xfrm rot="2194350">
          <a:off x="2168610" y="1235744"/>
          <a:ext cx="2282116" cy="2282116"/>
        </a:xfrm>
        <a:prstGeom prst="circularArrow">
          <a:avLst>
            <a:gd name="adj1" fmla="val 5984"/>
            <a:gd name="adj2" fmla="val 394124"/>
            <a:gd name="adj3" fmla="val 13313824"/>
            <a:gd name="adj4" fmla="val 10508221"/>
            <a:gd name="adj5" fmla="val 6981"/>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38959CA-EFB1-264D-A42D-9275E7E2D617}">
      <dsp:nvSpPr>
        <dsp:cNvPr id="0" name=""/>
        <dsp:cNvSpPr/>
      </dsp:nvSpPr>
      <dsp:spPr>
        <a:xfrm>
          <a:off x="2479298" y="0"/>
          <a:ext cx="1795261" cy="1828807"/>
        </a:xfrm>
        <a:prstGeom prst="gear9">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t>Causation</a:t>
          </a:r>
        </a:p>
      </dsp:txBody>
      <dsp:txXfrm>
        <a:off x="2840225" y="426161"/>
        <a:ext cx="1073407" cy="944355"/>
      </dsp:txXfrm>
    </dsp:sp>
    <dsp:sp modelId="{DEF658E4-DB89-694B-AE81-4A49F10DD136}">
      <dsp:nvSpPr>
        <dsp:cNvPr id="0" name=""/>
        <dsp:cNvSpPr/>
      </dsp:nvSpPr>
      <dsp:spPr>
        <a:xfrm>
          <a:off x="261655" y="77571"/>
          <a:ext cx="1828805" cy="1828805"/>
        </a:xfrm>
        <a:prstGeom prst="gear6">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r>
            <a:rPr lang="en-US" sz="1500" kern="1200" dirty="0"/>
            <a:t>Association</a:t>
          </a:r>
        </a:p>
      </dsp:txBody>
      <dsp:txXfrm>
        <a:off x="722062" y="540761"/>
        <a:ext cx="907991" cy="902425"/>
      </dsp:txXfrm>
    </dsp:sp>
    <dsp:sp modelId="{F7A531BD-2F3F-1B4F-B2D9-1FCF1F2153E3}">
      <dsp:nvSpPr>
        <dsp:cNvPr id="0" name=""/>
        <dsp:cNvSpPr/>
      </dsp:nvSpPr>
      <dsp:spPr>
        <a:xfrm rot="20700000">
          <a:off x="4029052" y="244473"/>
          <a:ext cx="1979561" cy="1793831"/>
        </a:xfrm>
        <a:prstGeom prst="gear6">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t>Simulation</a:t>
          </a:r>
        </a:p>
      </dsp:txBody>
      <dsp:txXfrm rot="-20700000">
        <a:off x="4474244" y="626897"/>
        <a:ext cx="1089177" cy="1028984"/>
      </dsp:txXfrm>
    </dsp:sp>
    <dsp:sp modelId="{FA96AA2F-1450-E64D-A032-BAFA88944972}">
      <dsp:nvSpPr>
        <dsp:cNvPr id="0" name=""/>
        <dsp:cNvSpPr/>
      </dsp:nvSpPr>
      <dsp:spPr>
        <a:xfrm rot="2583194">
          <a:off x="4124090" y="96464"/>
          <a:ext cx="2131067" cy="2131067"/>
        </a:xfrm>
        <a:prstGeom prst="circularArrow">
          <a:avLst>
            <a:gd name="adj1" fmla="val 4688"/>
            <a:gd name="adj2" fmla="val 299029"/>
            <a:gd name="adj3" fmla="val 2514901"/>
            <a:gd name="adj4" fmla="val 15864004"/>
            <a:gd name="adj5" fmla="val 5469"/>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F8DCCDFA-2457-9A4A-BFDC-94029D559446}">
      <dsp:nvSpPr>
        <dsp:cNvPr id="0" name=""/>
        <dsp:cNvSpPr/>
      </dsp:nvSpPr>
      <dsp:spPr>
        <a:xfrm>
          <a:off x="0" y="-99595"/>
          <a:ext cx="2116596" cy="2116596"/>
        </a:xfrm>
        <a:prstGeom prst="leftCircularArrow">
          <a:avLst>
            <a:gd name="adj1" fmla="val 6452"/>
            <a:gd name="adj2" fmla="val 429999"/>
            <a:gd name="adj3" fmla="val 10489124"/>
            <a:gd name="adj4" fmla="val 14837806"/>
            <a:gd name="adj5" fmla="val 7527"/>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6BEF8C2B-77BC-184D-909B-FA3C2D315F6B}">
      <dsp:nvSpPr>
        <dsp:cNvPr id="0" name=""/>
        <dsp:cNvSpPr/>
      </dsp:nvSpPr>
      <dsp:spPr>
        <a:xfrm rot="15182847">
          <a:off x="2092981" y="-149089"/>
          <a:ext cx="2282116" cy="2282116"/>
        </a:xfrm>
        <a:prstGeom prst="circularArrow">
          <a:avLst>
            <a:gd name="adj1" fmla="val 5984"/>
            <a:gd name="adj2" fmla="val 394124"/>
            <a:gd name="adj3" fmla="val 13313824"/>
            <a:gd name="adj4" fmla="val 10508221"/>
            <a:gd name="adj5" fmla="val 6981"/>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layout2.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DFD3E08-CD1E-6345-BF3D-6B539ADC1145}" type="datetimeFigureOut">
              <a:rPr lang="en-US" smtClean="0"/>
              <a:t>10/23/25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0C32C59-1409-2640-866F-4A1083575A35}" type="slidenum">
              <a:rPr lang="en-US" smtClean="0"/>
              <a:t>‹#›</a:t>
            </a:fld>
            <a:endParaRPr lang="en-US"/>
          </a:p>
        </p:txBody>
      </p:sp>
    </p:spTree>
    <p:extLst>
      <p:ext uri="{BB962C8B-B14F-4D97-AF65-F5344CB8AC3E}">
        <p14:creationId xmlns:p14="http://schemas.microsoft.com/office/powerpoint/2010/main" val="40603753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0C32C59-1409-2640-866F-4A1083575A35}" type="slidenum">
              <a:rPr lang="en-US" smtClean="0"/>
              <a:t>1</a:t>
            </a:fld>
            <a:endParaRPr lang="en-US"/>
          </a:p>
        </p:txBody>
      </p:sp>
    </p:spTree>
    <p:extLst>
      <p:ext uri="{BB962C8B-B14F-4D97-AF65-F5344CB8AC3E}">
        <p14:creationId xmlns:p14="http://schemas.microsoft.com/office/powerpoint/2010/main" val="32640520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C4BF28-1864-5BCD-065B-6C0655587A4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D928B0C-F8C2-2201-E196-BF31DF4741C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8B2AB3E-C2DB-3263-0F1B-93DFE5A3B31C}"/>
              </a:ext>
            </a:extLst>
          </p:cNvPr>
          <p:cNvSpPr>
            <a:spLocks noGrp="1"/>
          </p:cNvSpPr>
          <p:nvPr>
            <p:ph type="body" idx="1"/>
          </p:nvPr>
        </p:nvSpPr>
        <p:spPr/>
        <p:txBody>
          <a:bodyPr/>
          <a:lstStyle/>
          <a:p>
            <a:r>
              <a:rPr lang="en-US" dirty="0"/>
              <a:t>The same predictive loop that drives perception and reconstructive memory also forms the basis for learning itself.</a:t>
            </a:r>
          </a:p>
          <a:p>
            <a:r>
              <a:rPr lang="en-US" dirty="0"/>
              <a:t>In the 1990s, computer scientists began building algorithms to capture this process explicitly.</a:t>
            </a:r>
          </a:p>
          <a:p>
            <a:r>
              <a:rPr lang="en-US" dirty="0"/>
              <a:t>Geoff Hinton’s </a:t>
            </a:r>
            <a:r>
              <a:rPr lang="en-US" b="1" dirty="0"/>
              <a:t>Helmholtz Machine</a:t>
            </a:r>
            <a:r>
              <a:rPr lang="en-US" dirty="0"/>
              <a:t> was one of the first.</a:t>
            </a:r>
          </a:p>
          <a:p>
            <a:r>
              <a:rPr lang="en-US" dirty="0"/>
              <a:t>It learned not by memorizing inputs, but by </a:t>
            </a:r>
            <a:r>
              <a:rPr lang="en-US" i="1" dirty="0"/>
              <a:t>reconstructing</a:t>
            </a:r>
            <a:r>
              <a:rPr lang="en-US" dirty="0"/>
              <a:t> them—predicting what should be there and updating when it was wrong.</a:t>
            </a:r>
          </a:p>
          <a:p>
            <a:endParaRPr lang="en-US" dirty="0"/>
          </a:p>
          <a:p>
            <a:r>
              <a:rPr lang="en-US" dirty="0"/>
              <a:t>The key idea was that a good model can </a:t>
            </a:r>
            <a:r>
              <a:rPr lang="en-US" b="1" dirty="0"/>
              <a:t>generate</a:t>
            </a:r>
            <a:r>
              <a:rPr lang="en-US" dirty="0"/>
              <a:t> the world it represents.</a:t>
            </a:r>
          </a:p>
          <a:p>
            <a:r>
              <a:rPr lang="en-US" dirty="0"/>
              <a:t>If it can accurately recreate the sensory data, then it must have captured the structure that produced it.</a:t>
            </a:r>
          </a:p>
          <a:p>
            <a:r>
              <a:rPr lang="en-US" dirty="0"/>
              <a:t>That’s what we mean by a </a:t>
            </a:r>
            <a:r>
              <a:rPr lang="en-US" i="1" dirty="0"/>
              <a:t>generative model</a:t>
            </a:r>
            <a:r>
              <a:rPr lang="en-US" dirty="0"/>
              <a:t>: one that learns by predicting and correcting its own errors.</a:t>
            </a:r>
          </a:p>
          <a:p>
            <a:endParaRPr lang="en-US" dirty="0"/>
          </a:p>
          <a:p>
            <a:r>
              <a:rPr lang="en-US" sz="1200" kern="1200" dirty="0">
                <a:solidFill>
                  <a:schemeClr val="tx1"/>
                </a:solidFill>
                <a:effectLst/>
                <a:latin typeface="+mn-lt"/>
                <a:ea typeface="+mn-ea"/>
                <a:cs typeface="+mn-cs"/>
              </a:rPr>
              <a:t>When mammals began to simulate outcomes before acting, they discovered this same loop: predict, compare, and update.</a:t>
            </a:r>
          </a:p>
          <a:p>
            <a:r>
              <a:rPr lang="en-US" sz="1200" kern="1200" dirty="0">
                <a:solidFill>
                  <a:schemeClr val="tx1"/>
                </a:solidFill>
                <a:effectLst/>
                <a:latin typeface="+mn-lt"/>
                <a:ea typeface="+mn-ea"/>
                <a:cs typeface="+mn-cs"/>
              </a:rPr>
              <a:t>Modern generative models are simply formalizing what evolution invented millions of years ago.</a:t>
            </a:r>
          </a:p>
          <a:p>
            <a:endParaRPr lang="en-US" dirty="0"/>
          </a:p>
        </p:txBody>
      </p:sp>
      <p:sp>
        <p:nvSpPr>
          <p:cNvPr id="4" name="Slide Number Placeholder 3">
            <a:extLst>
              <a:ext uri="{FF2B5EF4-FFF2-40B4-BE49-F238E27FC236}">
                <a16:creationId xmlns:a16="http://schemas.microsoft.com/office/drawing/2014/main" id="{8EB69860-D8C7-77E8-B433-C57DC1A75DF7}"/>
              </a:ext>
            </a:extLst>
          </p:cNvPr>
          <p:cNvSpPr>
            <a:spLocks noGrp="1"/>
          </p:cNvSpPr>
          <p:nvPr>
            <p:ph type="sldNum" sz="quarter" idx="5"/>
          </p:nvPr>
        </p:nvSpPr>
        <p:spPr/>
        <p:txBody>
          <a:bodyPr/>
          <a:lstStyle/>
          <a:p>
            <a:fld id="{B0C32C59-1409-2640-866F-4A1083575A35}" type="slidenum">
              <a:rPr lang="en-US" smtClean="0"/>
              <a:t>10</a:t>
            </a:fld>
            <a:endParaRPr lang="en-US"/>
          </a:p>
        </p:txBody>
      </p:sp>
    </p:spTree>
    <p:extLst>
      <p:ext uri="{BB962C8B-B14F-4D97-AF65-F5344CB8AC3E}">
        <p14:creationId xmlns:p14="http://schemas.microsoft.com/office/powerpoint/2010/main" val="16400552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DCF109-DA8C-5EED-29D8-9AA678EBC84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4963B05-13E8-6119-E84A-ABA28451172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5D5F221-2003-D6AF-3950-DF788EE43187}"/>
              </a:ext>
            </a:extLst>
          </p:cNvPr>
          <p:cNvSpPr>
            <a:spLocks noGrp="1"/>
          </p:cNvSpPr>
          <p:nvPr>
            <p:ph type="body" idx="1"/>
          </p:nvPr>
        </p:nvSpPr>
        <p:spPr/>
        <p:txBody>
          <a:bodyPr/>
          <a:lstStyle/>
          <a:p>
            <a:r>
              <a:rPr lang="en-US" dirty="0"/>
              <a:t>In traditional learning, a system needs a teacher—correct answers or “labels” that tell it when it’s right or wrong.</a:t>
            </a:r>
          </a:p>
          <a:p>
            <a:r>
              <a:rPr lang="en-US" dirty="0"/>
              <a:t>Generative models don’t.</a:t>
            </a:r>
          </a:p>
          <a:p>
            <a:r>
              <a:rPr lang="en-US" dirty="0"/>
              <a:t>They learn directly from the structure of the data by trying to </a:t>
            </a:r>
            <a:r>
              <a:rPr lang="en-US" b="1" dirty="0"/>
              <a:t>predict what comes next</a:t>
            </a:r>
            <a:r>
              <a:rPr lang="en-US" dirty="0"/>
              <a:t>.</a:t>
            </a:r>
          </a:p>
          <a:p>
            <a:endParaRPr lang="en-US" dirty="0"/>
          </a:p>
          <a:p>
            <a:r>
              <a:rPr lang="en-US" dirty="0"/>
              <a:t>Each prediction produces an </a:t>
            </a:r>
            <a:r>
              <a:rPr lang="en-US" i="1" dirty="0"/>
              <a:t>error</a:t>
            </a:r>
            <a:r>
              <a:rPr lang="en-US" dirty="0"/>
              <a:t>, and that error becomes the feedback signal.</a:t>
            </a:r>
          </a:p>
          <a:p>
            <a:r>
              <a:rPr lang="en-US" dirty="0"/>
              <a:t>The model updates itself to make the world less surprising next time.</a:t>
            </a:r>
          </a:p>
          <a:p>
            <a:r>
              <a:rPr lang="en-US" dirty="0"/>
              <a:t>This is the same principle that drives perceptual inference and memory reconstruction—the brain learns by </a:t>
            </a:r>
            <a:r>
              <a:rPr lang="en-US" i="1" dirty="0"/>
              <a:t>minimizing prediction error.</a:t>
            </a:r>
            <a:endParaRPr lang="en-US" dirty="0"/>
          </a:p>
          <a:p>
            <a:endParaRPr lang="en-US" dirty="0"/>
          </a:p>
          <a:p>
            <a:r>
              <a:rPr lang="en-US" dirty="0"/>
              <a:t>That’s why animals, and even newborns, can learn without explicit instruction.</a:t>
            </a:r>
          </a:p>
          <a:p>
            <a:r>
              <a:rPr lang="en-US" dirty="0"/>
              <a:t>Every sensory encounter is a small experiment: </a:t>
            </a:r>
            <a:r>
              <a:rPr lang="en-US" i="1" dirty="0"/>
              <a:t>“What do I expect to see, and what actually happens?”</a:t>
            </a:r>
            <a:endParaRPr lang="en-US" dirty="0"/>
          </a:p>
          <a:p>
            <a:r>
              <a:rPr lang="en-US" dirty="0"/>
              <a:t>The difference between the two </a:t>
            </a:r>
            <a:r>
              <a:rPr lang="en-US" i="1" dirty="0"/>
              <a:t>is</a:t>
            </a:r>
            <a:r>
              <a:rPr lang="en-US" dirty="0"/>
              <a:t> the lesson.</a:t>
            </a:r>
          </a:p>
        </p:txBody>
      </p:sp>
      <p:sp>
        <p:nvSpPr>
          <p:cNvPr id="4" name="Slide Number Placeholder 3">
            <a:extLst>
              <a:ext uri="{FF2B5EF4-FFF2-40B4-BE49-F238E27FC236}">
                <a16:creationId xmlns:a16="http://schemas.microsoft.com/office/drawing/2014/main" id="{D8CA2D2B-40C5-4EB5-8ACF-4D5B086B0DA9}"/>
              </a:ext>
            </a:extLst>
          </p:cNvPr>
          <p:cNvSpPr>
            <a:spLocks noGrp="1"/>
          </p:cNvSpPr>
          <p:nvPr>
            <p:ph type="sldNum" sz="quarter" idx="5"/>
          </p:nvPr>
        </p:nvSpPr>
        <p:spPr/>
        <p:txBody>
          <a:bodyPr/>
          <a:lstStyle/>
          <a:p>
            <a:fld id="{B0C32C59-1409-2640-866F-4A1083575A35}" type="slidenum">
              <a:rPr lang="en-US" smtClean="0"/>
              <a:t>11</a:t>
            </a:fld>
            <a:endParaRPr lang="en-US"/>
          </a:p>
        </p:txBody>
      </p:sp>
    </p:spTree>
    <p:extLst>
      <p:ext uri="{BB962C8B-B14F-4D97-AF65-F5344CB8AC3E}">
        <p14:creationId xmlns:p14="http://schemas.microsoft.com/office/powerpoint/2010/main" val="7612219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3CCB6B-B41E-980F-90E2-5A397980E6A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38B3CEE-88D6-C490-B4C7-36734519392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87714D4-0029-DF3B-9D2F-9DCE0D157732}"/>
              </a:ext>
            </a:extLst>
          </p:cNvPr>
          <p:cNvSpPr>
            <a:spLocks noGrp="1"/>
          </p:cNvSpPr>
          <p:nvPr>
            <p:ph type="body" idx="1"/>
          </p:nvPr>
        </p:nvSpPr>
        <p:spPr/>
        <p:txBody>
          <a:bodyPr/>
          <a:lstStyle/>
          <a:p>
            <a:r>
              <a:rPr lang="en-US" dirty="0"/>
              <a:t>At the heart of generative learning is a simple rule:</a:t>
            </a:r>
          </a:p>
          <a:p>
            <a:r>
              <a:rPr lang="en-US" b="1" dirty="0"/>
              <a:t>minimize prediction error.</a:t>
            </a:r>
            <a:endParaRPr lang="en-US" dirty="0"/>
          </a:p>
          <a:p>
            <a:r>
              <a:rPr lang="en-US" dirty="0"/>
              <a:t>The brain constantly predicts incoming signals, compares them with reality, </a:t>
            </a:r>
          </a:p>
          <a:p>
            <a:r>
              <a:rPr lang="en-US" dirty="0"/>
              <a:t>	and updates its model to reduce the mismatch.</a:t>
            </a:r>
          </a:p>
          <a:p>
            <a:endParaRPr lang="en-US" dirty="0"/>
          </a:p>
          <a:p>
            <a:r>
              <a:rPr lang="en-US" dirty="0"/>
              <a:t>This is the same principle we saw in perception, memory, and imagination</a:t>
            </a:r>
          </a:p>
          <a:p>
            <a:r>
              <a:rPr lang="en-US" dirty="0"/>
              <a:t>	—prediction is the default, and surprise is the signal that drives change.</a:t>
            </a:r>
          </a:p>
          <a:p>
            <a:r>
              <a:rPr lang="en-US" dirty="0"/>
              <a:t>Each prediction error tells the system how its model of the world needs to adjust.</a:t>
            </a:r>
          </a:p>
          <a:p>
            <a:r>
              <a:rPr lang="en-US" dirty="0"/>
              <a:t>That’s how a brain learns patterns it was never explicitly taught.</a:t>
            </a:r>
          </a:p>
          <a:p>
            <a:endParaRPr lang="en-US" dirty="0"/>
          </a:p>
          <a:p>
            <a:r>
              <a:rPr lang="en-US" dirty="0"/>
              <a:t>In this sense, every act of perception is also an </a:t>
            </a:r>
            <a:r>
              <a:rPr lang="en-US" i="1" dirty="0"/>
              <a:t>experiment.</a:t>
            </a:r>
            <a:endParaRPr lang="en-US" dirty="0"/>
          </a:p>
          <a:p>
            <a:r>
              <a:rPr lang="en-US" dirty="0"/>
              <a:t>The brain tests its model against sensory evidence, refines it, </a:t>
            </a:r>
          </a:p>
          <a:p>
            <a:r>
              <a:rPr lang="en-US" dirty="0"/>
              <a:t>	and becomes just a little less surprised next time.</a:t>
            </a:r>
          </a:p>
          <a:p>
            <a:r>
              <a:rPr lang="en-US" dirty="0"/>
              <a:t>Learning is simply the process of becoming better at predicting the world.</a:t>
            </a:r>
          </a:p>
        </p:txBody>
      </p:sp>
      <p:sp>
        <p:nvSpPr>
          <p:cNvPr id="4" name="Slide Number Placeholder 3">
            <a:extLst>
              <a:ext uri="{FF2B5EF4-FFF2-40B4-BE49-F238E27FC236}">
                <a16:creationId xmlns:a16="http://schemas.microsoft.com/office/drawing/2014/main" id="{F52CC005-C2F4-7F9D-87F0-42B8CE621356}"/>
              </a:ext>
            </a:extLst>
          </p:cNvPr>
          <p:cNvSpPr>
            <a:spLocks noGrp="1"/>
          </p:cNvSpPr>
          <p:nvPr>
            <p:ph type="sldNum" sz="quarter" idx="5"/>
          </p:nvPr>
        </p:nvSpPr>
        <p:spPr/>
        <p:txBody>
          <a:bodyPr/>
          <a:lstStyle/>
          <a:p>
            <a:fld id="{B0C32C59-1409-2640-866F-4A1083575A35}" type="slidenum">
              <a:rPr lang="en-US" smtClean="0"/>
              <a:t>12</a:t>
            </a:fld>
            <a:endParaRPr lang="en-US"/>
          </a:p>
        </p:txBody>
      </p:sp>
    </p:spTree>
    <p:extLst>
      <p:ext uri="{BB962C8B-B14F-4D97-AF65-F5344CB8AC3E}">
        <p14:creationId xmlns:p14="http://schemas.microsoft.com/office/powerpoint/2010/main" val="18135045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A4B292-FC9D-46B7-0A66-4D38B9C879B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9886F36-2579-7066-9885-CBF2744152A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54A3F27-A780-B991-143A-611B1214F0C9}"/>
              </a:ext>
            </a:extLst>
          </p:cNvPr>
          <p:cNvSpPr>
            <a:spLocks noGrp="1"/>
          </p:cNvSpPr>
          <p:nvPr>
            <p:ph type="body" idx="1"/>
          </p:nvPr>
        </p:nvSpPr>
        <p:spPr/>
        <p:txBody>
          <a:bodyPr/>
          <a:lstStyle/>
          <a:p>
            <a:r>
              <a:rPr lang="en-US" dirty="0"/>
              <a:t>If the brain is always predicting, then perception itself is really a kind of </a:t>
            </a:r>
            <a:r>
              <a:rPr lang="en-US" i="1" dirty="0"/>
              <a:t>hallucination</a:t>
            </a:r>
            <a:r>
              <a:rPr lang="en-US" dirty="0"/>
              <a:t>—one that just happens to be anchored by sensory data.</a:t>
            </a:r>
          </a:p>
          <a:p>
            <a:r>
              <a:rPr lang="en-US" dirty="0"/>
              <a:t>At every moment, the brain is generating a detailed internal simulation of what it expects to experience.</a:t>
            </a:r>
          </a:p>
          <a:p>
            <a:r>
              <a:rPr lang="en-US" dirty="0"/>
              <a:t>Incoming sensory signals don’t build that world—they </a:t>
            </a:r>
            <a:r>
              <a:rPr lang="en-US" i="1" dirty="0"/>
              <a:t>correct</a:t>
            </a:r>
            <a:r>
              <a:rPr lang="en-US" dirty="0"/>
              <a:t> it.</a:t>
            </a:r>
          </a:p>
          <a:p>
            <a:endParaRPr lang="en-US" dirty="0"/>
          </a:p>
          <a:p>
            <a:r>
              <a:rPr lang="en-US" dirty="0"/>
              <a:t>Most of the time, the model and the input line up perfectly, and it feels like you’re simply seeing reality.</a:t>
            </a:r>
          </a:p>
          <a:p>
            <a:r>
              <a:rPr lang="en-US" dirty="0"/>
              <a:t>But illusions and dreams reveal what’s happening underneath: when the constraints loosen, the simulation runs free.</a:t>
            </a:r>
          </a:p>
          <a:p>
            <a:endParaRPr lang="en-US" dirty="0"/>
          </a:p>
          <a:p>
            <a:r>
              <a:rPr lang="en-US" dirty="0"/>
              <a:t>This is what neuroscientist Anil Seth calls </a:t>
            </a:r>
            <a:r>
              <a:rPr lang="en-US" b="1" dirty="0"/>
              <a:t>“controlled hallucination.”</a:t>
            </a:r>
            <a:endParaRPr lang="en-US" dirty="0"/>
          </a:p>
          <a:p>
            <a:r>
              <a:rPr lang="en-US" dirty="0"/>
              <a:t>Your perceptual world is your brain’s best guess, continuously stabilized by sensory evidence.</a:t>
            </a:r>
          </a:p>
          <a:p>
            <a:r>
              <a:rPr lang="en-US" dirty="0"/>
              <a:t>You don’t see the world as it is—you see the world as your brain </a:t>
            </a:r>
            <a:r>
              <a:rPr lang="en-US" i="1" dirty="0"/>
              <a:t>expects</a:t>
            </a:r>
            <a:r>
              <a:rPr lang="en-US" dirty="0"/>
              <a:t> it to be.</a:t>
            </a:r>
          </a:p>
          <a:p>
            <a:br>
              <a:rPr lang="en-US" dirty="0"/>
            </a:br>
            <a:endParaRPr lang="en-US" dirty="0"/>
          </a:p>
        </p:txBody>
      </p:sp>
      <p:sp>
        <p:nvSpPr>
          <p:cNvPr id="4" name="Slide Number Placeholder 3">
            <a:extLst>
              <a:ext uri="{FF2B5EF4-FFF2-40B4-BE49-F238E27FC236}">
                <a16:creationId xmlns:a16="http://schemas.microsoft.com/office/drawing/2014/main" id="{A9D1499E-61EC-10E9-C7CA-3C36CB1C544A}"/>
              </a:ext>
            </a:extLst>
          </p:cNvPr>
          <p:cNvSpPr>
            <a:spLocks noGrp="1"/>
          </p:cNvSpPr>
          <p:nvPr>
            <p:ph type="sldNum" sz="quarter" idx="5"/>
          </p:nvPr>
        </p:nvSpPr>
        <p:spPr/>
        <p:txBody>
          <a:bodyPr/>
          <a:lstStyle/>
          <a:p>
            <a:fld id="{B0C32C59-1409-2640-866F-4A1083575A35}" type="slidenum">
              <a:rPr lang="en-US" smtClean="0"/>
              <a:t>13</a:t>
            </a:fld>
            <a:endParaRPr lang="en-US"/>
          </a:p>
        </p:txBody>
      </p:sp>
    </p:spTree>
    <p:extLst>
      <p:ext uri="{BB962C8B-B14F-4D97-AF65-F5344CB8AC3E}">
        <p14:creationId xmlns:p14="http://schemas.microsoft.com/office/powerpoint/2010/main" val="31911125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77EE39-C1A1-65BF-2F38-BF129CC2862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6A301CC-E9E4-D22A-E264-1E1EBAAB0C5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DC532E6-98BD-3184-6555-C87E319A5C41}"/>
              </a:ext>
            </a:extLst>
          </p:cNvPr>
          <p:cNvSpPr>
            <a:spLocks noGrp="1"/>
          </p:cNvSpPr>
          <p:nvPr>
            <p:ph type="body" idx="1"/>
          </p:nvPr>
        </p:nvSpPr>
        <p:spPr/>
        <p:txBody>
          <a:bodyPr/>
          <a:lstStyle/>
          <a:p>
            <a:r>
              <a:rPr lang="en-US" dirty="0"/>
              <a:t>The brain’s predictive system depends on a constant dialogue between </a:t>
            </a:r>
          </a:p>
          <a:p>
            <a:r>
              <a:rPr lang="en-US" b="1" dirty="0"/>
              <a:t>	top-down predictions</a:t>
            </a:r>
            <a:r>
              <a:rPr lang="en-US" dirty="0"/>
              <a:t> and </a:t>
            </a:r>
            <a:r>
              <a:rPr lang="en-US" b="1" dirty="0"/>
              <a:t>bottom-up sensory input</a:t>
            </a:r>
            <a:r>
              <a:rPr lang="en-US" dirty="0"/>
              <a:t>.</a:t>
            </a:r>
          </a:p>
          <a:p>
            <a:r>
              <a:rPr lang="en-US" dirty="0"/>
              <a:t>Prediction gives perception structure and continuity.</a:t>
            </a:r>
          </a:p>
          <a:p>
            <a:r>
              <a:rPr lang="en-US" dirty="0"/>
              <a:t>Sensory input anchors those predictions to reality.</a:t>
            </a:r>
          </a:p>
          <a:p>
            <a:r>
              <a:rPr lang="en-US" dirty="0"/>
              <a:t>Perception, in its healthy form, is the </a:t>
            </a:r>
            <a:r>
              <a:rPr lang="en-US" i="1" dirty="0"/>
              <a:t>meeting point</a:t>
            </a:r>
            <a:r>
              <a:rPr lang="en-US" dirty="0"/>
              <a:t> of the two</a:t>
            </a:r>
          </a:p>
          <a:p>
            <a:r>
              <a:rPr lang="en-US" dirty="0"/>
              <a:t>	—a world that’s both coherent and real.</a:t>
            </a:r>
          </a:p>
          <a:p>
            <a:endParaRPr lang="en-US" dirty="0"/>
          </a:p>
          <a:p>
            <a:r>
              <a:rPr lang="en-US" dirty="0"/>
              <a:t>But when the balance tips too far in either direction, perception starts to unravel.</a:t>
            </a:r>
          </a:p>
          <a:p>
            <a:endParaRPr lang="en-US" dirty="0"/>
          </a:p>
          <a:p>
            <a:r>
              <a:rPr lang="en-US" b="1" dirty="0"/>
              <a:t>Too Much Prediction – Hallucination and Dream</a:t>
            </a:r>
            <a:endParaRPr lang="en-US" dirty="0"/>
          </a:p>
          <a:p>
            <a:r>
              <a:rPr lang="en-US" dirty="0"/>
              <a:t>When predictive activity overwhelms sensory evidence, the brain starts to fill in too much.</a:t>
            </a:r>
          </a:p>
          <a:p>
            <a:r>
              <a:rPr lang="en-US" dirty="0"/>
              <a:t>The model becomes overconfident—imposing its expectations instead of testing them.</a:t>
            </a:r>
          </a:p>
          <a:p>
            <a:r>
              <a:rPr lang="en-US" dirty="0"/>
              <a:t>We begin to perceive what we </a:t>
            </a:r>
            <a:r>
              <a:rPr lang="en-US" i="1" dirty="0"/>
              <a:t>expect</a:t>
            </a:r>
            <a:r>
              <a:rPr lang="en-US" dirty="0"/>
              <a:t> rather than what’s there.</a:t>
            </a:r>
          </a:p>
          <a:p>
            <a:endParaRPr lang="en-US" dirty="0"/>
          </a:p>
          <a:p>
            <a:r>
              <a:rPr lang="en-US" dirty="0"/>
              <a:t>In everyday life, this can produce </a:t>
            </a:r>
            <a:r>
              <a:rPr lang="en-US" b="1" dirty="0"/>
              <a:t>illusions</a:t>
            </a:r>
            <a:r>
              <a:rPr lang="en-US" dirty="0"/>
              <a:t> and </a:t>
            </a:r>
            <a:r>
              <a:rPr lang="en-US" b="1" dirty="0"/>
              <a:t>false recognitions</a:t>
            </a:r>
          </a:p>
          <a:p>
            <a:r>
              <a:rPr lang="en-US" b="1" dirty="0"/>
              <a:t>	</a:t>
            </a:r>
            <a:r>
              <a:rPr lang="en-US" dirty="0"/>
              <a:t>—like seeing faces in clouds or hearing your phone buzz when it didn’t.</a:t>
            </a:r>
          </a:p>
          <a:p>
            <a:r>
              <a:rPr lang="en-US" dirty="0"/>
              <a:t>In extreme cases, as in </a:t>
            </a:r>
            <a:r>
              <a:rPr lang="en-US" b="1" dirty="0"/>
              <a:t>psychosis</a:t>
            </a:r>
            <a:r>
              <a:rPr lang="en-US" dirty="0"/>
              <a:t>, internal models dominate so completely </a:t>
            </a:r>
          </a:p>
          <a:p>
            <a:r>
              <a:rPr lang="en-US" dirty="0"/>
              <a:t>	that perception becomes self-generated.</a:t>
            </a:r>
          </a:p>
          <a:p>
            <a:r>
              <a:rPr lang="en-US" dirty="0"/>
              <a:t>And in </a:t>
            </a:r>
            <a:r>
              <a:rPr lang="en-US" b="1" dirty="0"/>
              <a:t>dreaming</a:t>
            </a:r>
            <a:r>
              <a:rPr lang="en-US" dirty="0"/>
              <a:t>, when the sensory stream shuts down almost entirely, the model runs free</a:t>
            </a:r>
          </a:p>
          <a:p>
            <a:r>
              <a:rPr lang="en-US" dirty="0"/>
              <a:t>	—creating a coherent, vivid world from its own predictive machinery.</a:t>
            </a:r>
          </a:p>
          <a:p>
            <a:r>
              <a:rPr lang="en-US" dirty="0"/>
              <a:t>Dreaming is the extreme case of prediction unconstrained by input.</a:t>
            </a:r>
          </a:p>
          <a:p>
            <a:endParaRPr lang="en-US" dirty="0"/>
          </a:p>
          <a:p>
            <a:r>
              <a:rPr lang="en-US" b="1" dirty="0"/>
              <a:t>Too Much Input – Noise and Fragmentation</a:t>
            </a:r>
            <a:endParaRPr lang="en-US" dirty="0"/>
          </a:p>
          <a:p>
            <a:r>
              <a:rPr lang="en-US" dirty="0"/>
              <a:t>The opposite problem is too little prediction.</a:t>
            </a:r>
          </a:p>
          <a:p>
            <a:r>
              <a:rPr lang="en-US" dirty="0"/>
              <a:t>When the brain can’t impose expectations on the sensory stream, experience loses coherence.</a:t>
            </a:r>
          </a:p>
          <a:p>
            <a:r>
              <a:rPr lang="en-US" dirty="0"/>
              <a:t>This can happen in </a:t>
            </a:r>
            <a:r>
              <a:rPr lang="en-US" b="1" dirty="0"/>
              <a:t>sensory overload</a:t>
            </a:r>
            <a:r>
              <a:rPr lang="en-US" dirty="0"/>
              <a:t>, </a:t>
            </a:r>
            <a:r>
              <a:rPr lang="en-US" b="1" dirty="0"/>
              <a:t>hallucinogenic states</a:t>
            </a:r>
            <a:r>
              <a:rPr lang="en-US" dirty="0"/>
              <a:t>, or </a:t>
            </a:r>
            <a:r>
              <a:rPr lang="en-US" b="1" dirty="0"/>
              <a:t>sleep deprivation</a:t>
            </a:r>
            <a:r>
              <a:rPr lang="en-US" dirty="0"/>
              <a:t>.</a:t>
            </a:r>
          </a:p>
          <a:p>
            <a:r>
              <a:rPr lang="en-US" dirty="0"/>
              <a:t>People describe these experiences as overwhelming: </a:t>
            </a:r>
          </a:p>
          <a:p>
            <a:r>
              <a:rPr lang="en-US" dirty="0"/>
              <a:t>	too much raw sensation, no filter, no context.</a:t>
            </a:r>
          </a:p>
          <a:p>
            <a:r>
              <a:rPr lang="en-US" dirty="0"/>
              <a:t>The world becomes fragmented—bright, loud, but meaningless.</a:t>
            </a:r>
          </a:p>
          <a:p>
            <a:endParaRPr lang="en-US" dirty="0"/>
          </a:p>
          <a:p>
            <a:r>
              <a:rPr lang="en-US" dirty="0"/>
              <a:t>In neuropsychiatric conditions like </a:t>
            </a:r>
            <a:r>
              <a:rPr lang="en-US" b="1" dirty="0"/>
              <a:t>autism</a:t>
            </a:r>
            <a:r>
              <a:rPr lang="en-US" dirty="0"/>
              <a:t> or </a:t>
            </a:r>
            <a:r>
              <a:rPr lang="en-US" b="1" dirty="0"/>
              <a:t>schizophrenia</a:t>
            </a:r>
            <a:r>
              <a:rPr lang="en-US" dirty="0"/>
              <a:t>, </a:t>
            </a:r>
          </a:p>
          <a:p>
            <a:r>
              <a:rPr lang="en-US" dirty="0"/>
              <a:t>	researchers suspect variations of this imbalance:</a:t>
            </a:r>
          </a:p>
          <a:p>
            <a:r>
              <a:rPr lang="en-US" dirty="0"/>
              <a:t>	predictive signals too weak to suppress noise, </a:t>
            </a:r>
          </a:p>
          <a:p>
            <a:r>
              <a:rPr lang="en-US" dirty="0"/>
              <a:t>	or too strong to update with evidence.</a:t>
            </a:r>
          </a:p>
          <a:p>
            <a:r>
              <a:rPr lang="en-US" dirty="0"/>
              <a:t>In both cases, the mind struggles to stay grounded in shared reality.</a:t>
            </a:r>
          </a:p>
          <a:p>
            <a:endParaRPr lang="en-US" dirty="0"/>
          </a:p>
          <a:p>
            <a:r>
              <a:rPr lang="en-US" dirty="0"/>
              <a:t>Even prolonged wakefulness can destabilize the loop.</a:t>
            </a:r>
          </a:p>
          <a:p>
            <a:r>
              <a:rPr lang="en-US" dirty="0"/>
              <a:t>The longer a brain stays awake, the more its predictive model drifts.</a:t>
            </a:r>
          </a:p>
          <a:p>
            <a:r>
              <a:rPr lang="en-US" dirty="0"/>
              <a:t>Without the recalibration of sleep and dreaming, </a:t>
            </a:r>
          </a:p>
          <a:p>
            <a:r>
              <a:rPr lang="en-US" dirty="0"/>
              <a:t>	prediction errors accumulate until the system </a:t>
            </a:r>
          </a:p>
          <a:p>
            <a:r>
              <a:rPr lang="en-US" dirty="0"/>
              <a:t>	begins to generate its own corrections—hallucinations.</a:t>
            </a:r>
          </a:p>
          <a:p>
            <a:br>
              <a:rPr lang="en-US" dirty="0"/>
            </a:br>
            <a:endParaRPr lang="en-US" dirty="0"/>
          </a:p>
          <a:p>
            <a:r>
              <a:rPr lang="en-US" b="1" dirty="0"/>
              <a:t>The Sweet Spot – Balanced Perception</a:t>
            </a:r>
            <a:endParaRPr lang="en-US" dirty="0"/>
          </a:p>
          <a:p>
            <a:br>
              <a:rPr lang="en-US" dirty="0"/>
            </a:br>
            <a:endParaRPr lang="en-US" dirty="0"/>
          </a:p>
          <a:p>
            <a:r>
              <a:rPr lang="en-US" dirty="0"/>
              <a:t>Healthy perception lies between these extremes.</a:t>
            </a:r>
          </a:p>
          <a:p>
            <a:r>
              <a:rPr lang="en-US" dirty="0"/>
              <a:t>Prediction gives the world shape and meaning; sensation gives it truth and constraint.</a:t>
            </a:r>
          </a:p>
          <a:p>
            <a:r>
              <a:rPr lang="en-US" dirty="0"/>
              <a:t>When they’re balanced, we experience a world that’s both stable and surprising—real enough to navigate, but flexible enough to learn from.</a:t>
            </a:r>
          </a:p>
        </p:txBody>
      </p:sp>
      <p:sp>
        <p:nvSpPr>
          <p:cNvPr id="4" name="Slide Number Placeholder 3">
            <a:extLst>
              <a:ext uri="{FF2B5EF4-FFF2-40B4-BE49-F238E27FC236}">
                <a16:creationId xmlns:a16="http://schemas.microsoft.com/office/drawing/2014/main" id="{ADB3C6C6-5AA0-874C-3CBB-E0FCB06B0B00}"/>
              </a:ext>
            </a:extLst>
          </p:cNvPr>
          <p:cNvSpPr>
            <a:spLocks noGrp="1"/>
          </p:cNvSpPr>
          <p:nvPr>
            <p:ph type="sldNum" sz="quarter" idx="5"/>
          </p:nvPr>
        </p:nvSpPr>
        <p:spPr/>
        <p:txBody>
          <a:bodyPr/>
          <a:lstStyle/>
          <a:p>
            <a:fld id="{B0C32C59-1409-2640-866F-4A1083575A35}" type="slidenum">
              <a:rPr lang="en-US" smtClean="0"/>
              <a:t>14</a:t>
            </a:fld>
            <a:endParaRPr lang="en-US"/>
          </a:p>
        </p:txBody>
      </p:sp>
    </p:spTree>
    <p:extLst>
      <p:ext uri="{BB962C8B-B14F-4D97-AF65-F5344CB8AC3E}">
        <p14:creationId xmlns:p14="http://schemas.microsoft.com/office/powerpoint/2010/main" val="27528961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717040-79BD-B5F6-0C7F-2F9A2D79F67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DA2A2E1-CE5C-8970-7A51-7193065421C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A9EE0AA-024B-0421-110D-FB13901F98B7}"/>
              </a:ext>
            </a:extLst>
          </p:cNvPr>
          <p:cNvSpPr>
            <a:spLocks noGrp="1"/>
          </p:cNvSpPr>
          <p:nvPr>
            <p:ph type="body" idx="1"/>
          </p:nvPr>
        </p:nvSpPr>
        <p:spPr/>
        <p:txBody>
          <a:bodyPr/>
          <a:lstStyle/>
          <a:p>
            <a:r>
              <a:rPr lang="en-US" dirty="0"/>
              <a:t>Brains learn by replaying imagined experience.</a:t>
            </a:r>
          </a:p>
          <a:p>
            <a:r>
              <a:rPr lang="en-US" dirty="0"/>
              <a:t>Memory When we sleep—or even when we rest quietly—the brain doesn’t go idle.</a:t>
            </a:r>
          </a:p>
          <a:p>
            <a:r>
              <a:rPr lang="en-US" dirty="0"/>
              <a:t>It </a:t>
            </a:r>
            <a:r>
              <a:rPr lang="en-US" b="1" dirty="0"/>
              <a:t>replays</a:t>
            </a:r>
            <a:r>
              <a:rPr lang="en-US" dirty="0"/>
              <a:t> patterns of neural activity from waking experience.</a:t>
            </a:r>
          </a:p>
          <a:p>
            <a:r>
              <a:rPr lang="en-US" dirty="0"/>
              <a:t>But this replay isn’t literal; it’s </a:t>
            </a:r>
            <a:r>
              <a:rPr lang="en-US" i="1" dirty="0"/>
              <a:t>generative</a:t>
            </a:r>
            <a:r>
              <a:rPr lang="en-US" dirty="0"/>
              <a:t>.</a:t>
            </a:r>
          </a:p>
          <a:p>
            <a:r>
              <a:rPr lang="en-US" dirty="0"/>
              <a:t>The brain runs simulated versions of past events, recombining and refining them.</a:t>
            </a:r>
          </a:p>
          <a:p>
            <a:endParaRPr lang="en-US" dirty="0"/>
          </a:p>
          <a:p>
            <a:r>
              <a:rPr lang="en-US" dirty="0"/>
              <a:t>This process, called </a:t>
            </a:r>
            <a:r>
              <a:rPr lang="en-US" b="1" dirty="0"/>
              <a:t>generative replay</a:t>
            </a:r>
            <a:r>
              <a:rPr lang="en-US" dirty="0"/>
              <a:t>, serves two purposes.</a:t>
            </a:r>
          </a:p>
          <a:p>
            <a:r>
              <a:rPr lang="en-US" dirty="0"/>
              <a:t>First, it consolidates what was learned—strengthening the connections that predict important outcomes.</a:t>
            </a:r>
          </a:p>
          <a:p>
            <a:r>
              <a:rPr lang="en-US" dirty="0"/>
              <a:t>Second, it integrates new information with old, blending them into a more general model of the world.</a:t>
            </a:r>
          </a:p>
          <a:p>
            <a:endParaRPr lang="en-US" dirty="0"/>
          </a:p>
          <a:p>
            <a:r>
              <a:rPr lang="en-US" dirty="0"/>
              <a:t>In the hippocampus, neurons that fired during navigation or problem solving will fire again during sleep, replaying paths and sequences.</a:t>
            </a:r>
          </a:p>
          <a:p>
            <a:r>
              <a:rPr lang="en-US" dirty="0"/>
              <a:t>But the replay is often </a:t>
            </a:r>
            <a:r>
              <a:rPr lang="en-US" i="1" dirty="0"/>
              <a:t>distorted</a:t>
            </a:r>
            <a:r>
              <a:rPr lang="en-US" dirty="0"/>
              <a:t>—shortened, blended, or even reversed.</a:t>
            </a:r>
          </a:p>
          <a:p>
            <a:r>
              <a:rPr lang="en-US" dirty="0"/>
              <a:t>That’s the brain simulating possibilities, not just reproducing memory.</a:t>
            </a:r>
          </a:p>
          <a:p>
            <a:endParaRPr lang="en-US" dirty="0"/>
          </a:p>
          <a:p>
            <a:r>
              <a:rPr lang="en-US" dirty="0"/>
              <a:t>This is why sleep improves learning and creativity: it allows the generative model to rehearse and reorganize experience, extracting patterns that weren’t obvious during waking life.</a:t>
            </a:r>
          </a:p>
          <a:p>
            <a:r>
              <a:rPr lang="en-US" dirty="0"/>
              <a:t> = internal simulation.</a:t>
            </a:r>
          </a:p>
          <a:p>
            <a:r>
              <a:rPr lang="en-US" dirty="0"/>
              <a:t>Old and new experiences merge through generative replay.</a:t>
            </a:r>
          </a:p>
        </p:txBody>
      </p:sp>
      <p:sp>
        <p:nvSpPr>
          <p:cNvPr id="4" name="Slide Number Placeholder 3">
            <a:extLst>
              <a:ext uri="{FF2B5EF4-FFF2-40B4-BE49-F238E27FC236}">
                <a16:creationId xmlns:a16="http://schemas.microsoft.com/office/drawing/2014/main" id="{A9DE343B-24FA-4E10-E1DE-CA3DFCC8CCD1}"/>
              </a:ext>
            </a:extLst>
          </p:cNvPr>
          <p:cNvSpPr>
            <a:spLocks noGrp="1"/>
          </p:cNvSpPr>
          <p:nvPr>
            <p:ph type="sldNum" sz="quarter" idx="5"/>
          </p:nvPr>
        </p:nvSpPr>
        <p:spPr/>
        <p:txBody>
          <a:bodyPr/>
          <a:lstStyle/>
          <a:p>
            <a:fld id="{B0C32C59-1409-2640-866F-4A1083575A35}" type="slidenum">
              <a:rPr lang="en-US" smtClean="0"/>
              <a:t>15</a:t>
            </a:fld>
            <a:endParaRPr lang="en-US"/>
          </a:p>
        </p:txBody>
      </p:sp>
    </p:spTree>
    <p:extLst>
      <p:ext uri="{BB962C8B-B14F-4D97-AF65-F5344CB8AC3E}">
        <p14:creationId xmlns:p14="http://schemas.microsoft.com/office/powerpoint/2010/main" val="40626033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9390BE-2DC4-F99C-C32A-51EB4525BBF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F801752-8242-99E6-59A3-AAAB74271DF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6B78672-A890-204B-705F-AA0003E8B0FB}"/>
              </a:ext>
            </a:extLst>
          </p:cNvPr>
          <p:cNvSpPr>
            <a:spLocks noGrp="1"/>
          </p:cNvSpPr>
          <p:nvPr>
            <p:ph type="body" idx="1"/>
          </p:nvPr>
        </p:nvSpPr>
        <p:spPr/>
        <p:txBody>
          <a:bodyPr/>
          <a:lstStyle/>
          <a:p>
            <a:r>
              <a:rPr lang="en-US" dirty="0"/>
              <a:t>Once a brain can replay experience, it can also begin to </a:t>
            </a:r>
            <a:r>
              <a:rPr lang="en-US" i="1" dirty="0"/>
              <a:t>modify</a:t>
            </a:r>
            <a:r>
              <a:rPr lang="en-US" dirty="0"/>
              <a:t> it</a:t>
            </a:r>
          </a:p>
          <a:p>
            <a:r>
              <a:rPr lang="en-US" dirty="0"/>
              <a:t>	—to imagine how things might have gone differently.</a:t>
            </a:r>
          </a:p>
          <a:p>
            <a:r>
              <a:rPr lang="en-US" dirty="0"/>
              <a:t>That’s </a:t>
            </a:r>
            <a:r>
              <a:rPr lang="en-US" b="1" dirty="0"/>
              <a:t>counterfactual simulation</a:t>
            </a:r>
            <a:r>
              <a:rPr lang="en-US" dirty="0"/>
              <a:t>: </a:t>
            </a:r>
          </a:p>
          <a:p>
            <a:r>
              <a:rPr lang="en-US" dirty="0"/>
              <a:t>	the ability to mentally explore alternative versions of the past or future.</a:t>
            </a:r>
          </a:p>
          <a:p>
            <a:endParaRPr lang="en-US" dirty="0"/>
          </a:p>
          <a:p>
            <a:r>
              <a:rPr lang="en-US" dirty="0"/>
              <a:t>In animals, we see this in the hippocampus, where “place cells” fire sequences </a:t>
            </a:r>
          </a:p>
          <a:p>
            <a:r>
              <a:rPr lang="en-US" dirty="0"/>
              <a:t>	representing different possible paths before movement begins.</a:t>
            </a:r>
          </a:p>
          <a:p>
            <a:r>
              <a:rPr lang="en-US" dirty="0"/>
              <a:t>The brain effectively runs mini-simulations</a:t>
            </a:r>
          </a:p>
          <a:p>
            <a:r>
              <a:rPr lang="en-US" dirty="0"/>
              <a:t>	—</a:t>
            </a:r>
            <a:r>
              <a:rPr lang="en-US" i="1" dirty="0"/>
              <a:t>What if I turn left instead of right?</a:t>
            </a:r>
            <a:r>
              <a:rPr lang="en-US" dirty="0"/>
              <a:t>—then chooses the most promising route.</a:t>
            </a:r>
          </a:p>
          <a:p>
            <a:r>
              <a:rPr lang="en-US" dirty="0"/>
              <a:t>It’s still the same predictive mechanism, just freed from immediate input.</a:t>
            </a:r>
          </a:p>
          <a:p>
            <a:endParaRPr lang="en-US" dirty="0"/>
          </a:p>
          <a:p>
            <a:r>
              <a:rPr lang="en-US" dirty="0"/>
              <a:t>In humans, counterfactual thinking extends beyond navigation to abstract reasoning:</a:t>
            </a:r>
          </a:p>
          <a:p>
            <a:r>
              <a:rPr lang="en-US" dirty="0"/>
              <a:t>we imagine alternate choices, social interactions, or outcomes.</a:t>
            </a:r>
          </a:p>
          <a:p>
            <a:r>
              <a:rPr lang="en-US" dirty="0"/>
              <a:t>But the underlying process remains associative and generative, not necessarily causal.</a:t>
            </a:r>
          </a:p>
          <a:p>
            <a:r>
              <a:rPr lang="en-US" dirty="0"/>
              <a:t>It predicts </a:t>
            </a:r>
            <a:r>
              <a:rPr lang="en-US" i="1" dirty="0"/>
              <a:t>how things might unfold</a:t>
            </a:r>
            <a:r>
              <a:rPr lang="en-US" dirty="0"/>
              <a:t> based on learned correlations, not </a:t>
            </a:r>
            <a:r>
              <a:rPr lang="en-US" i="1" dirty="0"/>
              <a:t>why</a:t>
            </a:r>
            <a:r>
              <a:rPr lang="en-US" dirty="0"/>
              <a:t> they unfold that way.</a:t>
            </a:r>
          </a:p>
          <a:p>
            <a:endParaRPr lang="en-US" dirty="0"/>
          </a:p>
          <a:p>
            <a:r>
              <a:rPr lang="en-US" dirty="0"/>
              <a:t>This ability to explore possibilities</a:t>
            </a:r>
          </a:p>
          <a:p>
            <a:r>
              <a:rPr lang="en-US" dirty="0"/>
              <a:t>	—to mentally rehearse without acting</a:t>
            </a:r>
          </a:p>
          <a:p>
            <a:r>
              <a:rPr lang="en-US" dirty="0"/>
              <a:t>	—is one of the greatest advantages of a generative brain.</a:t>
            </a:r>
          </a:p>
          <a:p>
            <a:endParaRPr lang="en-US" dirty="0"/>
          </a:p>
          <a:p>
            <a:r>
              <a:rPr lang="en-US" sz="1200" kern="1200" dirty="0">
                <a:solidFill>
                  <a:schemeClr val="tx1"/>
                </a:solidFill>
                <a:effectLst/>
                <a:latin typeface="+mn-lt"/>
                <a:ea typeface="+mn-ea"/>
                <a:cs typeface="+mn-cs"/>
              </a:rPr>
              <a:t>Counterfactuals don’t require causality—they require flexibility.</a:t>
            </a:r>
          </a:p>
          <a:p>
            <a:r>
              <a:rPr lang="en-US" sz="1200" kern="1200" dirty="0">
                <a:solidFill>
                  <a:schemeClr val="tx1"/>
                </a:solidFill>
                <a:effectLst/>
                <a:latin typeface="+mn-lt"/>
                <a:ea typeface="+mn-ea"/>
                <a:cs typeface="+mn-cs"/>
              </a:rPr>
              <a:t>The brain predicts new combinations of events, using what it already knows.</a:t>
            </a:r>
          </a:p>
          <a:p>
            <a:endParaRPr lang="en-US" dirty="0"/>
          </a:p>
        </p:txBody>
      </p:sp>
      <p:sp>
        <p:nvSpPr>
          <p:cNvPr id="4" name="Slide Number Placeholder 3">
            <a:extLst>
              <a:ext uri="{FF2B5EF4-FFF2-40B4-BE49-F238E27FC236}">
                <a16:creationId xmlns:a16="http://schemas.microsoft.com/office/drawing/2014/main" id="{53ED55F6-B946-2586-436C-F772BE8A305E}"/>
              </a:ext>
            </a:extLst>
          </p:cNvPr>
          <p:cNvSpPr>
            <a:spLocks noGrp="1"/>
          </p:cNvSpPr>
          <p:nvPr>
            <p:ph type="sldNum" sz="quarter" idx="5"/>
          </p:nvPr>
        </p:nvSpPr>
        <p:spPr/>
        <p:txBody>
          <a:bodyPr/>
          <a:lstStyle/>
          <a:p>
            <a:fld id="{B0C32C59-1409-2640-866F-4A1083575A35}" type="slidenum">
              <a:rPr lang="en-US" smtClean="0"/>
              <a:t>16</a:t>
            </a:fld>
            <a:endParaRPr lang="en-US"/>
          </a:p>
        </p:txBody>
      </p:sp>
    </p:spTree>
    <p:extLst>
      <p:ext uri="{BB962C8B-B14F-4D97-AF65-F5344CB8AC3E}">
        <p14:creationId xmlns:p14="http://schemas.microsoft.com/office/powerpoint/2010/main" val="15223045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BA08F4-3345-D969-18EC-A80BC031BF5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A5C646C-94AA-EBE7-B51D-58B7EB7B5E1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946BE70-6D75-603F-211F-742D8ADBD30A}"/>
              </a:ext>
            </a:extLst>
          </p:cNvPr>
          <p:cNvSpPr>
            <a:spLocks noGrp="1"/>
          </p:cNvSpPr>
          <p:nvPr>
            <p:ph type="body" idx="1"/>
          </p:nvPr>
        </p:nvSpPr>
        <p:spPr/>
        <p:txBody>
          <a:bodyPr/>
          <a:lstStyle/>
          <a:p>
            <a:r>
              <a:rPr lang="en-US" dirty="0"/>
              <a:t>By now we’ve seen how prediction can grow into generation.</a:t>
            </a:r>
          </a:p>
          <a:p>
            <a:r>
              <a:rPr lang="en-US" dirty="0"/>
              <a:t>A system that once just linked events—</a:t>
            </a:r>
            <a:r>
              <a:rPr lang="en-US" i="1" dirty="0"/>
              <a:t>this follows that</a:t>
            </a:r>
          </a:p>
          <a:p>
            <a:r>
              <a:rPr lang="en-US" i="1" dirty="0"/>
              <a:t>	</a:t>
            </a:r>
            <a:r>
              <a:rPr lang="en-US" dirty="0"/>
              <a:t>—can now replay, modify, and imagine new combinations.</a:t>
            </a:r>
          </a:p>
          <a:p>
            <a:r>
              <a:rPr lang="en-US" dirty="0"/>
              <a:t>That’s the power of a </a:t>
            </a:r>
            <a:r>
              <a:rPr lang="en-US" b="1" dirty="0"/>
              <a:t>generative model</a:t>
            </a:r>
            <a:r>
              <a:rPr lang="en-US" dirty="0"/>
              <a:t>: it can simulate what hasn’t happened yet.</a:t>
            </a:r>
          </a:p>
          <a:p>
            <a:endParaRPr lang="en-US" dirty="0"/>
          </a:p>
          <a:p>
            <a:r>
              <a:rPr lang="en-US" dirty="0"/>
              <a:t>But this doesn’t mean it understands </a:t>
            </a:r>
            <a:r>
              <a:rPr lang="en-US" i="1" dirty="0"/>
              <a:t>why</a:t>
            </a:r>
            <a:r>
              <a:rPr lang="en-US" dirty="0"/>
              <a:t> things happen.</a:t>
            </a:r>
          </a:p>
          <a:p>
            <a:r>
              <a:rPr lang="en-US" dirty="0"/>
              <a:t>Generative models predict outcomes based on correlations</a:t>
            </a:r>
          </a:p>
          <a:p>
            <a:r>
              <a:rPr lang="en-US" dirty="0"/>
              <a:t>	—they’re superb at forecasting but not at explaining.</a:t>
            </a:r>
          </a:p>
          <a:p>
            <a:r>
              <a:rPr lang="en-US" dirty="0"/>
              <a:t>When a rat imagines turning left instead of right, </a:t>
            </a:r>
          </a:p>
          <a:p>
            <a:r>
              <a:rPr lang="en-US" dirty="0"/>
              <a:t>	it’s predicting a likely outcome, not reasoning about the causal mechanics of the world.</a:t>
            </a:r>
          </a:p>
          <a:p>
            <a:r>
              <a:rPr lang="en-US" dirty="0"/>
              <a:t>Even most human thought operates this way: fast, associative, and probabilistic.</a:t>
            </a:r>
            <a:br>
              <a:rPr lang="en-US" dirty="0"/>
            </a:br>
            <a:endParaRPr lang="en-US" dirty="0"/>
          </a:p>
          <a:p>
            <a:r>
              <a:rPr lang="en-US" dirty="0"/>
              <a:t>Causal reasoning—understanding interventions and mechanisms—requires something more:</a:t>
            </a:r>
          </a:p>
          <a:p>
            <a:r>
              <a:rPr lang="en-US" dirty="0"/>
              <a:t>a structured model that can represent variables and their dependencies.</a:t>
            </a:r>
          </a:p>
          <a:p>
            <a:r>
              <a:rPr lang="en-US" dirty="0"/>
              <a:t>That’s a distinct and later development, which we’ll turn to next.</a:t>
            </a:r>
          </a:p>
        </p:txBody>
      </p:sp>
      <p:sp>
        <p:nvSpPr>
          <p:cNvPr id="4" name="Slide Number Placeholder 3">
            <a:extLst>
              <a:ext uri="{FF2B5EF4-FFF2-40B4-BE49-F238E27FC236}">
                <a16:creationId xmlns:a16="http://schemas.microsoft.com/office/drawing/2014/main" id="{AEBEED17-323E-853D-7CF6-1299F75B4D0D}"/>
              </a:ext>
            </a:extLst>
          </p:cNvPr>
          <p:cNvSpPr>
            <a:spLocks noGrp="1"/>
          </p:cNvSpPr>
          <p:nvPr>
            <p:ph type="sldNum" sz="quarter" idx="5"/>
          </p:nvPr>
        </p:nvSpPr>
        <p:spPr/>
        <p:txBody>
          <a:bodyPr/>
          <a:lstStyle/>
          <a:p>
            <a:fld id="{B0C32C59-1409-2640-866F-4A1083575A35}" type="slidenum">
              <a:rPr lang="en-US" smtClean="0"/>
              <a:t>17</a:t>
            </a:fld>
            <a:endParaRPr lang="en-US"/>
          </a:p>
        </p:txBody>
      </p:sp>
    </p:spTree>
    <p:extLst>
      <p:ext uri="{BB962C8B-B14F-4D97-AF65-F5344CB8AC3E}">
        <p14:creationId xmlns:p14="http://schemas.microsoft.com/office/powerpoint/2010/main" val="3339724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3ED081-C410-10BA-4847-3C569ADC168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B767869-5956-3E96-525E-B00C4FD4354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09CE41C-5B2B-1FE8-185B-C3F8054FE3BB}"/>
              </a:ext>
            </a:extLst>
          </p:cNvPr>
          <p:cNvSpPr>
            <a:spLocks noGrp="1"/>
          </p:cNvSpPr>
          <p:nvPr>
            <p:ph type="body" idx="1"/>
          </p:nvPr>
        </p:nvSpPr>
        <p:spPr/>
        <p:txBody>
          <a:bodyPr/>
          <a:lstStyle/>
          <a:p>
            <a:r>
              <a:rPr lang="en-US" dirty="0"/>
              <a:t>Both biological and artificial systems can build </a:t>
            </a:r>
            <a:r>
              <a:rPr lang="en-US" b="1" dirty="0"/>
              <a:t>world models</a:t>
            </a:r>
          </a:p>
          <a:p>
            <a:r>
              <a:rPr lang="en-US" b="1" dirty="0"/>
              <a:t>	</a:t>
            </a:r>
            <a:r>
              <a:rPr lang="en-US" dirty="0"/>
              <a:t>—internal simulations that predict how states of the world change over time.</a:t>
            </a:r>
          </a:p>
          <a:p>
            <a:r>
              <a:rPr lang="en-US" dirty="0"/>
              <a:t>In animals, this allows flexible behavior and planning.</a:t>
            </a:r>
          </a:p>
          <a:p>
            <a:r>
              <a:rPr lang="en-US" dirty="0"/>
              <a:t>In AI, it allows agents to rehearse actions virtually before acting in reality.</a:t>
            </a:r>
          </a:p>
          <a:p>
            <a:endParaRPr lang="en-US" dirty="0"/>
          </a:p>
          <a:p>
            <a:r>
              <a:rPr lang="en-US" dirty="0"/>
              <a:t>A </a:t>
            </a:r>
            <a:r>
              <a:rPr lang="en-US" b="1" dirty="0"/>
              <a:t>world model</a:t>
            </a:r>
            <a:r>
              <a:rPr lang="en-US" dirty="0"/>
              <a:t> is any internal structure that can simulate outcomes based on a representation of the environment.</a:t>
            </a:r>
          </a:p>
          <a:p>
            <a:r>
              <a:rPr lang="en-US" dirty="0"/>
              <a:t>For a rat navigating a maze, that might mean predicting what happens after turning left.</a:t>
            </a:r>
          </a:p>
          <a:p>
            <a:r>
              <a:rPr lang="en-US" dirty="0"/>
              <a:t>For a modern AI, like a reinforcement-learning agent or an LLM, it might mean predicting the next frame, token, or move.</a:t>
            </a:r>
          </a:p>
          <a:p>
            <a:endParaRPr lang="en-US" dirty="0"/>
          </a:p>
          <a:p>
            <a:r>
              <a:rPr lang="en-US" dirty="0"/>
              <a:t>But prediction alone does not equal understanding.</a:t>
            </a:r>
          </a:p>
          <a:p>
            <a:r>
              <a:rPr lang="en-US" dirty="0"/>
              <a:t>Many AI systems—and arguably most animal brains</a:t>
            </a:r>
          </a:p>
          <a:p>
            <a:r>
              <a:rPr lang="en-US" dirty="0"/>
              <a:t>	—model </a:t>
            </a:r>
            <a:r>
              <a:rPr lang="en-US" i="1" dirty="0"/>
              <a:t>what tends to happen</a:t>
            </a:r>
            <a:r>
              <a:rPr lang="en-US" dirty="0"/>
              <a:t> without representing </a:t>
            </a:r>
            <a:r>
              <a:rPr lang="en-US" i="1" dirty="0"/>
              <a:t>why it happens.</a:t>
            </a:r>
            <a:endParaRPr lang="en-US" dirty="0"/>
          </a:p>
          <a:p>
            <a:r>
              <a:rPr lang="en-US" dirty="0"/>
              <a:t>They have world models in the generative sense, but not necessarily in the causal one.</a:t>
            </a:r>
          </a:p>
          <a:p>
            <a:endParaRPr lang="en-US" dirty="0"/>
          </a:p>
          <a:p>
            <a:r>
              <a:rPr lang="en-US" dirty="0"/>
              <a:t>The important point is that these systems </a:t>
            </a:r>
            <a:r>
              <a:rPr lang="en-US" i="1" dirty="0"/>
              <a:t>behave as if</a:t>
            </a:r>
            <a:r>
              <a:rPr lang="en-US" dirty="0"/>
              <a:t> they understand the world, </a:t>
            </a:r>
          </a:p>
          <a:p>
            <a:r>
              <a:rPr lang="en-US" dirty="0"/>
              <a:t>	because their generative predictions are so well tuned.</a:t>
            </a:r>
          </a:p>
          <a:p>
            <a:r>
              <a:rPr lang="en-US" dirty="0"/>
              <a:t>Whether that amounts to </a:t>
            </a:r>
            <a:r>
              <a:rPr lang="en-US" i="1" dirty="0"/>
              <a:t>understanding</a:t>
            </a:r>
            <a:r>
              <a:rPr lang="en-US" dirty="0"/>
              <a:t> is an open question </a:t>
            </a:r>
          </a:p>
          <a:p>
            <a:r>
              <a:rPr lang="en-US" dirty="0"/>
              <a:t>	we’ll revisit when we discuss AI and language models later in the course.</a:t>
            </a:r>
          </a:p>
        </p:txBody>
      </p:sp>
      <p:sp>
        <p:nvSpPr>
          <p:cNvPr id="4" name="Slide Number Placeholder 3">
            <a:extLst>
              <a:ext uri="{FF2B5EF4-FFF2-40B4-BE49-F238E27FC236}">
                <a16:creationId xmlns:a16="http://schemas.microsoft.com/office/drawing/2014/main" id="{C8B591B9-75AC-78C8-2B45-6A9EFEF858D5}"/>
              </a:ext>
            </a:extLst>
          </p:cNvPr>
          <p:cNvSpPr>
            <a:spLocks noGrp="1"/>
          </p:cNvSpPr>
          <p:nvPr>
            <p:ph type="sldNum" sz="quarter" idx="5"/>
          </p:nvPr>
        </p:nvSpPr>
        <p:spPr/>
        <p:txBody>
          <a:bodyPr/>
          <a:lstStyle/>
          <a:p>
            <a:fld id="{B0C32C59-1409-2640-866F-4A1083575A35}" type="slidenum">
              <a:rPr lang="en-US" smtClean="0"/>
              <a:t>18</a:t>
            </a:fld>
            <a:endParaRPr lang="en-US"/>
          </a:p>
        </p:txBody>
      </p:sp>
    </p:spTree>
    <p:extLst>
      <p:ext uri="{BB962C8B-B14F-4D97-AF65-F5344CB8AC3E}">
        <p14:creationId xmlns:p14="http://schemas.microsoft.com/office/powerpoint/2010/main" val="10378547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E01450-E2F5-C826-4427-518364E1CE4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D0EA78D-4D8F-2FE2-2933-5A303E3DF1A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420B6D1-4DE3-27A1-799C-486EF185307C}"/>
              </a:ext>
            </a:extLst>
          </p:cNvPr>
          <p:cNvSpPr>
            <a:spLocks noGrp="1"/>
          </p:cNvSpPr>
          <p:nvPr>
            <p:ph type="body" idx="1"/>
          </p:nvPr>
        </p:nvSpPr>
        <p:spPr/>
        <p:txBody>
          <a:bodyPr/>
          <a:lstStyle/>
          <a:p>
            <a:r>
              <a:rPr lang="en-US" dirty="0"/>
              <a:t>Generative models are powerful because they can simulate the world.</a:t>
            </a:r>
          </a:p>
          <a:p>
            <a:r>
              <a:rPr lang="en-US" dirty="0"/>
              <a:t>But they have a crucial limitation: they capture </a:t>
            </a:r>
            <a:r>
              <a:rPr lang="en-US" b="1" dirty="0"/>
              <a:t>correlations</a:t>
            </a:r>
            <a:r>
              <a:rPr lang="en-US" dirty="0"/>
              <a:t>, not </a:t>
            </a:r>
            <a:r>
              <a:rPr lang="en-US" b="1" dirty="0"/>
              <a:t>causes</a:t>
            </a:r>
            <a:r>
              <a:rPr lang="en-US" dirty="0"/>
              <a:t>.</a:t>
            </a:r>
          </a:p>
          <a:p>
            <a:r>
              <a:rPr lang="en-US" dirty="0"/>
              <a:t>They learn </a:t>
            </a:r>
            <a:r>
              <a:rPr lang="en-US" i="1" dirty="0"/>
              <a:t>what tends to happen together</a:t>
            </a:r>
            <a:r>
              <a:rPr lang="en-US" dirty="0"/>
              <a:t>, not </a:t>
            </a:r>
            <a:r>
              <a:rPr lang="en-US" i="1" dirty="0"/>
              <a:t>why it happens that way.</a:t>
            </a:r>
            <a:endParaRPr lang="en-US" dirty="0"/>
          </a:p>
          <a:p>
            <a:endParaRPr lang="en-US" dirty="0"/>
          </a:p>
          <a:p>
            <a:r>
              <a:rPr lang="en-US" dirty="0"/>
              <a:t>This means that when the world behaves as expected, they perform beautifully.</a:t>
            </a:r>
          </a:p>
          <a:p>
            <a:r>
              <a:rPr lang="en-US" dirty="0"/>
              <a:t>But when conditions change—when something truly new happens—they falter.</a:t>
            </a:r>
          </a:p>
          <a:p>
            <a:r>
              <a:rPr lang="en-US" dirty="0"/>
              <a:t>A predictive model can only generalize from what it’s already seen.</a:t>
            </a:r>
          </a:p>
          <a:p>
            <a:r>
              <a:rPr lang="en-US" dirty="0"/>
              <a:t>It can’t reason through unseen mechanisms or anticipate genuinely novel events.</a:t>
            </a:r>
          </a:p>
          <a:p>
            <a:endParaRPr lang="en-US" dirty="0"/>
          </a:p>
          <a:p>
            <a:r>
              <a:rPr lang="en-US" dirty="0"/>
              <a:t>In animals, this shows up as habitual behavior</a:t>
            </a:r>
          </a:p>
          <a:p>
            <a:r>
              <a:rPr lang="en-US" dirty="0"/>
              <a:t>	—doing what worked before even when it no longer does.</a:t>
            </a:r>
          </a:p>
          <a:p>
            <a:r>
              <a:rPr lang="en-US" dirty="0"/>
              <a:t>In AI, it shows up when systems confidently generate false but plausible outputs</a:t>
            </a:r>
          </a:p>
          <a:p>
            <a:r>
              <a:rPr lang="en-US" dirty="0"/>
              <a:t>	—what we call </a:t>
            </a:r>
            <a:r>
              <a:rPr lang="en-US" i="1" dirty="0"/>
              <a:t>hallucinations</a:t>
            </a:r>
            <a:r>
              <a:rPr lang="en-US" dirty="0"/>
              <a:t> in language models.</a:t>
            </a:r>
          </a:p>
          <a:p>
            <a:r>
              <a:rPr lang="en-US" dirty="0"/>
              <a:t>In both cases, the model is extrapolating from correlation, </a:t>
            </a:r>
          </a:p>
          <a:p>
            <a:r>
              <a:rPr lang="en-US" dirty="0"/>
              <a:t>	not understanding underlying structure.</a:t>
            </a:r>
          </a:p>
          <a:p>
            <a:endParaRPr lang="en-US" dirty="0"/>
          </a:p>
          <a:p>
            <a:r>
              <a:rPr lang="en-US" dirty="0"/>
              <a:t>Causal models, in contrast, can adapt</a:t>
            </a:r>
          </a:p>
          <a:p>
            <a:r>
              <a:rPr lang="en-US" dirty="0"/>
              <a:t>	—they can simulate how interventions change outcomes.</a:t>
            </a:r>
          </a:p>
          <a:p>
            <a:r>
              <a:rPr lang="en-US" dirty="0"/>
              <a:t>That flexibility remains rare in both brains and machines.</a:t>
            </a:r>
          </a:p>
        </p:txBody>
      </p:sp>
      <p:sp>
        <p:nvSpPr>
          <p:cNvPr id="4" name="Slide Number Placeholder 3">
            <a:extLst>
              <a:ext uri="{FF2B5EF4-FFF2-40B4-BE49-F238E27FC236}">
                <a16:creationId xmlns:a16="http://schemas.microsoft.com/office/drawing/2014/main" id="{27641AEE-D9F0-4B3E-89D7-68EA978F2AD4}"/>
              </a:ext>
            </a:extLst>
          </p:cNvPr>
          <p:cNvSpPr>
            <a:spLocks noGrp="1"/>
          </p:cNvSpPr>
          <p:nvPr>
            <p:ph type="sldNum" sz="quarter" idx="5"/>
          </p:nvPr>
        </p:nvSpPr>
        <p:spPr/>
        <p:txBody>
          <a:bodyPr/>
          <a:lstStyle/>
          <a:p>
            <a:fld id="{B0C32C59-1409-2640-866F-4A1083575A35}" type="slidenum">
              <a:rPr lang="en-US" smtClean="0"/>
              <a:t>19</a:t>
            </a:fld>
            <a:endParaRPr lang="en-US"/>
          </a:p>
        </p:txBody>
      </p:sp>
    </p:spTree>
    <p:extLst>
      <p:ext uri="{BB962C8B-B14F-4D97-AF65-F5344CB8AC3E}">
        <p14:creationId xmlns:p14="http://schemas.microsoft.com/office/powerpoint/2010/main" val="18186365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our last lecture, we followed the evolutionary story of how mammals developed the ability to imagine before acting—to simulate futures instead of learning only by doing.</a:t>
            </a:r>
          </a:p>
          <a:p>
            <a:r>
              <a:rPr lang="en-US" dirty="0"/>
              <a:t>That gave them a profound functional advantage, but it also raises a deeper question: </a:t>
            </a:r>
            <a:r>
              <a:rPr lang="en-US" i="1" dirty="0"/>
              <a:t>how</a:t>
            </a:r>
            <a:r>
              <a:rPr lang="en-US" dirty="0"/>
              <a:t> does a brain—or any system—actually do that?</a:t>
            </a:r>
          </a:p>
          <a:p>
            <a:r>
              <a:rPr lang="en-US" dirty="0"/>
              <a:t>What kind of information processing makes imagination possible?</a:t>
            </a:r>
          </a:p>
          <a:p>
            <a:br>
              <a:rPr lang="en-US" dirty="0"/>
            </a:br>
            <a:endParaRPr lang="en-US" dirty="0"/>
          </a:p>
          <a:p>
            <a:r>
              <a:rPr lang="en-US" dirty="0"/>
              <a:t>Today we move from </a:t>
            </a:r>
            <a:r>
              <a:rPr lang="en-US" i="1" dirty="0"/>
              <a:t>why</a:t>
            </a:r>
            <a:r>
              <a:rPr lang="en-US" dirty="0"/>
              <a:t> simulation evolved to </a:t>
            </a:r>
            <a:r>
              <a:rPr lang="en-US" i="1" dirty="0"/>
              <a:t>how</a:t>
            </a:r>
            <a:r>
              <a:rPr lang="en-US" dirty="0"/>
              <a:t> it works—the algorithmic level in Marr’s framework.</a:t>
            </a:r>
          </a:p>
          <a:p>
            <a:r>
              <a:rPr lang="en-US" dirty="0"/>
              <a:t>At this level, we don’t yet talk about neurons or anatomy.</a:t>
            </a:r>
          </a:p>
          <a:p>
            <a:r>
              <a:rPr lang="en-US" dirty="0"/>
              <a:t>We ask: what representations, computations, and rules of updating could allow an animal, </a:t>
            </a:r>
          </a:p>
          <a:p>
            <a:r>
              <a:rPr lang="en-US" dirty="0"/>
              <a:t>	or a machine, to construct an internal model of the world and use it to predict?</a:t>
            </a:r>
          </a:p>
          <a:p>
            <a:endParaRPr lang="en-US" dirty="0"/>
          </a:p>
          <a:p>
            <a:r>
              <a:rPr lang="en-US" dirty="0"/>
              <a:t>As we’ll see, not all “world models” are equal.</a:t>
            </a:r>
          </a:p>
          <a:p>
            <a:r>
              <a:rPr lang="en-US" dirty="0"/>
              <a:t>There’s a spectrum of modeling power:</a:t>
            </a:r>
          </a:p>
          <a:p>
            <a:r>
              <a:rPr lang="en-US" dirty="0"/>
              <a:t>At the most basic level, a system can </a:t>
            </a:r>
            <a:r>
              <a:rPr lang="en-US" i="1" dirty="0"/>
              <a:t>predict</a:t>
            </a:r>
            <a:r>
              <a:rPr lang="en-US" dirty="0"/>
              <a:t>—it learns statistical regularities between inputs and outcomes.</a:t>
            </a:r>
          </a:p>
          <a:p>
            <a:r>
              <a:rPr lang="en-US" dirty="0"/>
              <a:t>At a more advanced level, it can </a:t>
            </a:r>
            <a:r>
              <a:rPr lang="en-US" i="1" dirty="0"/>
              <a:t>generate</a:t>
            </a:r>
            <a:r>
              <a:rPr lang="en-US" dirty="0"/>
              <a:t>—simulate new, unobserved states and test possibilities internally.</a:t>
            </a:r>
          </a:p>
          <a:p>
            <a:r>
              <a:rPr lang="en-US" dirty="0"/>
              <a:t>And at the highest level, it can reason </a:t>
            </a:r>
            <a:r>
              <a:rPr lang="en-US" i="1" dirty="0"/>
              <a:t>causally</a:t>
            </a:r>
            <a:r>
              <a:rPr lang="en-US" dirty="0"/>
              <a:t>—understand how interventions change outcomes and why things happen.</a:t>
            </a:r>
            <a:br>
              <a:rPr lang="en-US" dirty="0"/>
            </a:br>
            <a:endParaRPr lang="en-US" dirty="0"/>
          </a:p>
          <a:p>
            <a:r>
              <a:rPr lang="en-US" dirty="0"/>
              <a:t>Most animals, and even much of human cognition, operate solidly in the predictive and generative range.</a:t>
            </a:r>
          </a:p>
          <a:p>
            <a:r>
              <a:rPr lang="en-US" dirty="0"/>
              <a:t>Only in rare circumstances—like scientific reasoning or deliberate hypothesis testing—do we reach true causal modeling.</a:t>
            </a:r>
          </a:p>
          <a:p>
            <a:endParaRPr lang="en-US" dirty="0"/>
          </a:p>
          <a:p>
            <a:r>
              <a:rPr lang="en-US" dirty="0"/>
              <a:t>This lecture is about tracing that gradient of representational power:</a:t>
            </a:r>
          </a:p>
          <a:p>
            <a:r>
              <a:rPr lang="en-US" dirty="0"/>
              <a:t>how prediction becomes imagination, and why imagination stops short of full causal understanding.</a:t>
            </a:r>
          </a:p>
        </p:txBody>
      </p:sp>
      <p:sp>
        <p:nvSpPr>
          <p:cNvPr id="4" name="Slide Number Placeholder 3"/>
          <p:cNvSpPr>
            <a:spLocks noGrp="1"/>
          </p:cNvSpPr>
          <p:nvPr>
            <p:ph type="sldNum" sz="quarter" idx="5"/>
          </p:nvPr>
        </p:nvSpPr>
        <p:spPr/>
        <p:txBody>
          <a:bodyPr/>
          <a:lstStyle/>
          <a:p>
            <a:fld id="{B0C32C59-1409-2640-866F-4A1083575A35}" type="slidenum">
              <a:rPr lang="en-US" smtClean="0"/>
              <a:t>2</a:t>
            </a:fld>
            <a:endParaRPr lang="en-US"/>
          </a:p>
        </p:txBody>
      </p:sp>
    </p:spTree>
    <p:extLst>
      <p:ext uri="{BB962C8B-B14F-4D97-AF65-F5344CB8AC3E}">
        <p14:creationId xmlns:p14="http://schemas.microsoft.com/office/powerpoint/2010/main" val="98269312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E3467A-A814-E3EA-27FC-1671A3E353F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F297907-1847-00DD-DB5F-3EF385FDC84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3479E01-11BF-54B1-5259-3F299DAE303A}"/>
              </a:ext>
            </a:extLst>
          </p:cNvPr>
          <p:cNvSpPr>
            <a:spLocks noGrp="1"/>
          </p:cNvSpPr>
          <p:nvPr>
            <p:ph type="body" idx="1"/>
          </p:nvPr>
        </p:nvSpPr>
        <p:spPr/>
        <p:txBody>
          <a:bodyPr/>
          <a:lstStyle/>
          <a:p>
            <a:r>
              <a:rPr lang="en-US" dirty="0"/>
              <a:t>A </a:t>
            </a:r>
            <a:r>
              <a:rPr lang="en-US" b="1" dirty="0"/>
              <a:t>causal model</a:t>
            </a:r>
            <a:r>
              <a:rPr lang="en-US" dirty="0"/>
              <a:t> doesn’t just predict—it represents how the world’s parts influence one another.</a:t>
            </a:r>
          </a:p>
          <a:p>
            <a:r>
              <a:rPr lang="en-US" dirty="0"/>
              <a:t>It encodes </a:t>
            </a:r>
            <a:r>
              <a:rPr lang="en-US" i="1" dirty="0"/>
              <a:t>interventions</a:t>
            </a:r>
            <a:r>
              <a:rPr lang="en-US" dirty="0"/>
              <a:t>: what would happen if one variable were changed while others stayed the same.</a:t>
            </a:r>
          </a:p>
          <a:p>
            <a:endParaRPr lang="en-US" dirty="0"/>
          </a:p>
          <a:p>
            <a:r>
              <a:rPr lang="en-US" dirty="0"/>
              <a:t>This is what separates causation from mere correlation.</a:t>
            </a:r>
          </a:p>
          <a:p>
            <a:r>
              <a:rPr lang="en-US" dirty="0"/>
              <a:t>A generative model can say, “these things usually co-occur.”</a:t>
            </a:r>
          </a:p>
          <a:p>
            <a:r>
              <a:rPr lang="en-US" dirty="0"/>
              <a:t>A causal model can say, “if I do this, that will change.”</a:t>
            </a:r>
          </a:p>
          <a:p>
            <a:endParaRPr lang="en-US" dirty="0"/>
          </a:p>
          <a:p>
            <a:r>
              <a:rPr lang="en-US" dirty="0"/>
              <a:t>In formal terms, causation requires representing relationships as </a:t>
            </a:r>
            <a:r>
              <a:rPr lang="en-US" b="1" dirty="0"/>
              <a:t>directed dependencies</a:t>
            </a:r>
          </a:p>
          <a:p>
            <a:r>
              <a:rPr lang="en-US" b="1" dirty="0"/>
              <a:t>	</a:t>
            </a:r>
            <a:r>
              <a:rPr lang="en-US" dirty="0"/>
              <a:t>—knowing not just that A and B are linked, but that </a:t>
            </a:r>
            <a:r>
              <a:rPr lang="en-US" i="1" dirty="0"/>
              <a:t>A causes B.</a:t>
            </a:r>
            <a:endParaRPr lang="en-US" dirty="0"/>
          </a:p>
          <a:p>
            <a:r>
              <a:rPr lang="en-US" dirty="0"/>
              <a:t>Systems with causal structure can simulate the effects of interventions they’ve never seen before, </a:t>
            </a:r>
          </a:p>
          <a:p>
            <a:r>
              <a:rPr lang="en-US" dirty="0"/>
              <a:t>	because they understand the mechanism that connects cause and effect.</a:t>
            </a:r>
          </a:p>
          <a:p>
            <a:endParaRPr lang="en-US" dirty="0"/>
          </a:p>
          <a:p>
            <a:r>
              <a:rPr lang="en-US" dirty="0"/>
              <a:t>In animals, there’s little clear evidence of this.</a:t>
            </a:r>
          </a:p>
          <a:p>
            <a:r>
              <a:rPr lang="en-US" dirty="0"/>
              <a:t>Even when they behave flexibly, most learning reflects statistical prediction, </a:t>
            </a:r>
          </a:p>
          <a:p>
            <a:r>
              <a:rPr lang="en-US" dirty="0"/>
              <a:t>	not explicit causal inference.</a:t>
            </a:r>
          </a:p>
          <a:p>
            <a:r>
              <a:rPr lang="en-US" dirty="0"/>
              <a:t>In humans, causal reasoning appears mainly when we can use language and abstract representation</a:t>
            </a:r>
          </a:p>
          <a:p>
            <a:r>
              <a:rPr lang="en-US" dirty="0"/>
              <a:t>	—tools that make relationships explicit.</a:t>
            </a:r>
          </a:p>
          <a:p>
            <a:r>
              <a:rPr lang="en-US" dirty="0"/>
              <a:t>In science, we formalize this ability as experimentation itself: changing one thing to see what happens.</a:t>
            </a:r>
          </a:p>
          <a:p>
            <a:endParaRPr lang="en-US" dirty="0"/>
          </a:p>
          <a:p>
            <a:r>
              <a:rPr lang="en-US" sz="1200" kern="1200" dirty="0">
                <a:solidFill>
                  <a:schemeClr val="tx1"/>
                </a:solidFill>
                <a:effectLst/>
                <a:latin typeface="+mn-lt"/>
                <a:ea typeface="+mn-ea"/>
                <a:cs typeface="+mn-cs"/>
              </a:rPr>
              <a:t>Causal reasoning adds a new dimension—it turns the mind from a forecaster into an experimenter.</a:t>
            </a:r>
          </a:p>
          <a:p>
            <a:r>
              <a:rPr lang="en-US" sz="1200" kern="1200" dirty="0">
                <a:solidFill>
                  <a:schemeClr val="tx1"/>
                </a:solidFill>
                <a:effectLst/>
                <a:latin typeface="+mn-lt"/>
                <a:ea typeface="+mn-ea"/>
                <a:cs typeface="+mn-cs"/>
              </a:rPr>
              <a:t>But that ability is rare in nature, and even in humans, it’s effortful, explicit, and culture-dependent.</a:t>
            </a:r>
          </a:p>
          <a:p>
            <a:endParaRPr lang="en-US" dirty="0"/>
          </a:p>
        </p:txBody>
      </p:sp>
      <p:sp>
        <p:nvSpPr>
          <p:cNvPr id="4" name="Slide Number Placeholder 3">
            <a:extLst>
              <a:ext uri="{FF2B5EF4-FFF2-40B4-BE49-F238E27FC236}">
                <a16:creationId xmlns:a16="http://schemas.microsoft.com/office/drawing/2014/main" id="{3D3543EE-B29A-4608-3442-D28EF18BEC33}"/>
              </a:ext>
            </a:extLst>
          </p:cNvPr>
          <p:cNvSpPr>
            <a:spLocks noGrp="1"/>
          </p:cNvSpPr>
          <p:nvPr>
            <p:ph type="sldNum" sz="quarter" idx="5"/>
          </p:nvPr>
        </p:nvSpPr>
        <p:spPr/>
        <p:txBody>
          <a:bodyPr/>
          <a:lstStyle/>
          <a:p>
            <a:fld id="{B0C32C59-1409-2640-866F-4A1083575A35}" type="slidenum">
              <a:rPr lang="en-US" smtClean="0"/>
              <a:t>20</a:t>
            </a:fld>
            <a:endParaRPr lang="en-US"/>
          </a:p>
        </p:txBody>
      </p:sp>
    </p:spTree>
    <p:extLst>
      <p:ext uri="{BB962C8B-B14F-4D97-AF65-F5344CB8AC3E}">
        <p14:creationId xmlns:p14="http://schemas.microsoft.com/office/powerpoint/2010/main" val="26424663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638B12-AD18-06A4-CA63-474BF75B48E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03256ED-3D3F-29AA-5710-46D055998A9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86935E5-BC32-7211-29EC-1EBFD53772DB}"/>
              </a:ext>
            </a:extLst>
          </p:cNvPr>
          <p:cNvSpPr>
            <a:spLocks noGrp="1"/>
          </p:cNvSpPr>
          <p:nvPr>
            <p:ph type="body" idx="1"/>
          </p:nvPr>
        </p:nvSpPr>
        <p:spPr/>
        <p:txBody>
          <a:bodyPr/>
          <a:lstStyle/>
          <a:p>
            <a:r>
              <a:rPr lang="en-US" dirty="0"/>
              <a:t>Behavioral evidence shows a clear gradient across species.</a:t>
            </a:r>
          </a:p>
          <a:p>
            <a:r>
              <a:rPr lang="en-US" dirty="0"/>
              <a:t>Many animals learn and plan, but few demonstrate true </a:t>
            </a:r>
            <a:r>
              <a:rPr lang="en-US" b="1" dirty="0"/>
              <a:t>causal reasoning</a:t>
            </a:r>
            <a:r>
              <a:rPr lang="en-US" dirty="0"/>
              <a:t>—the ability to represent interventions and explain outcomes.</a:t>
            </a:r>
          </a:p>
          <a:p>
            <a:endParaRPr lang="en-US" dirty="0"/>
          </a:p>
          <a:p>
            <a:r>
              <a:rPr lang="en-US" dirty="0"/>
              <a:t>Early vertebrates—fish, amphibians, reptiles—learn through association only.</a:t>
            </a:r>
          </a:p>
          <a:p>
            <a:r>
              <a:rPr lang="en-US" dirty="0"/>
              <a:t>Mammals and birds go further: they can simulate and plan, showing model-based learning and flexible behavior.</a:t>
            </a:r>
          </a:p>
          <a:p>
            <a:r>
              <a:rPr lang="en-US" dirty="0"/>
              <a:t>But even here, the models appear </a:t>
            </a:r>
            <a:r>
              <a:rPr lang="en-US" b="1" dirty="0"/>
              <a:t>generative, not causal</a:t>
            </a:r>
            <a:r>
              <a:rPr lang="en-US" dirty="0"/>
              <a:t>—they predict what’s likely, not what makes things happen.</a:t>
            </a:r>
          </a:p>
          <a:p>
            <a:endParaRPr lang="en-US" dirty="0"/>
          </a:p>
          <a:p>
            <a:r>
              <a:rPr lang="en-US" dirty="0"/>
              <a:t>Great apes and corvids come closest.</a:t>
            </a:r>
          </a:p>
          <a:p>
            <a:r>
              <a:rPr lang="en-US" dirty="0"/>
              <a:t>They use tools, plan ahead, and sometimes distinguish cause from correlation, but evidence remains mixed.</a:t>
            </a:r>
          </a:p>
          <a:p>
            <a:r>
              <a:rPr lang="en-US" dirty="0"/>
              <a:t>Most behaviors still rely on perceptual or statistical regularities.</a:t>
            </a:r>
          </a:p>
          <a:p>
            <a:endParaRPr lang="en-US" dirty="0"/>
          </a:p>
          <a:p>
            <a:r>
              <a:rPr lang="en-US" dirty="0"/>
              <a:t>Only in humans do we see clear signs of </a:t>
            </a:r>
            <a:r>
              <a:rPr lang="en-US" b="1" dirty="0"/>
              <a:t>variable-based causal reasoning</a:t>
            </a:r>
            <a:r>
              <a:rPr lang="en-US" dirty="0"/>
              <a:t>—especially once language and shared explanation enter the picture.</a:t>
            </a:r>
          </a:p>
          <a:p>
            <a:r>
              <a:rPr lang="en-US" dirty="0"/>
              <a:t>Children don’t reliably infer causes until age four or five, suggesting that causal thought itself depends on developmental and cultural scaffolds.</a:t>
            </a:r>
          </a:p>
        </p:txBody>
      </p:sp>
      <p:sp>
        <p:nvSpPr>
          <p:cNvPr id="4" name="Slide Number Placeholder 3">
            <a:extLst>
              <a:ext uri="{FF2B5EF4-FFF2-40B4-BE49-F238E27FC236}">
                <a16:creationId xmlns:a16="http://schemas.microsoft.com/office/drawing/2014/main" id="{3D4C23B7-D4CC-47F3-B646-04BC6850D898}"/>
              </a:ext>
            </a:extLst>
          </p:cNvPr>
          <p:cNvSpPr>
            <a:spLocks noGrp="1"/>
          </p:cNvSpPr>
          <p:nvPr>
            <p:ph type="sldNum" sz="quarter" idx="5"/>
          </p:nvPr>
        </p:nvSpPr>
        <p:spPr/>
        <p:txBody>
          <a:bodyPr/>
          <a:lstStyle/>
          <a:p>
            <a:fld id="{B0C32C59-1409-2640-866F-4A1083575A35}" type="slidenum">
              <a:rPr lang="en-US" smtClean="0"/>
              <a:t>21</a:t>
            </a:fld>
            <a:endParaRPr lang="en-US"/>
          </a:p>
        </p:txBody>
      </p:sp>
    </p:spTree>
    <p:extLst>
      <p:ext uri="{BB962C8B-B14F-4D97-AF65-F5344CB8AC3E}">
        <p14:creationId xmlns:p14="http://schemas.microsoft.com/office/powerpoint/2010/main" val="2099760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4A65B7-260A-B528-A007-EC9B5306BCB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27DF8EA-364E-3F82-608C-989739A74BC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EE6729C-287D-C00E-5CB2-6E2A29A38465}"/>
              </a:ext>
            </a:extLst>
          </p:cNvPr>
          <p:cNvSpPr>
            <a:spLocks noGrp="1"/>
          </p:cNvSpPr>
          <p:nvPr>
            <p:ph type="body" idx="1"/>
          </p:nvPr>
        </p:nvSpPr>
        <p:spPr/>
        <p:txBody>
          <a:bodyPr/>
          <a:lstStyle/>
          <a:p>
            <a:r>
              <a:rPr lang="en-US" dirty="0"/>
              <a:t>Once humans developed language and shared learning, causal reasoning could scale.</a:t>
            </a:r>
          </a:p>
          <a:p>
            <a:r>
              <a:rPr lang="en-US" dirty="0"/>
              <a:t>Language lets us name variables—</a:t>
            </a:r>
            <a:r>
              <a:rPr lang="en-US" i="1" dirty="0"/>
              <a:t>fire, wind, push, break</a:t>
            </a:r>
            <a:r>
              <a:rPr lang="en-US" dirty="0"/>
              <a:t>—and describe relationships between them.</a:t>
            </a:r>
          </a:p>
          <a:p>
            <a:r>
              <a:rPr lang="en-US" dirty="0"/>
              <a:t>Culture preserves these explanations, turning fleeting insights into traditions of understanding.</a:t>
            </a:r>
          </a:p>
          <a:p>
            <a:r>
              <a:rPr lang="en-US" dirty="0"/>
              <a:t>And science formalizes it—an organized method for testing causal models by intervention and measurement.</a:t>
            </a:r>
          </a:p>
          <a:p>
            <a:endParaRPr lang="en-US" dirty="0"/>
          </a:p>
          <a:p>
            <a:r>
              <a:rPr lang="en-US" dirty="0"/>
              <a:t>In this sense, causal reasoning didn’t just evolve—it was </a:t>
            </a:r>
            <a:r>
              <a:rPr lang="en-US" b="1" dirty="0"/>
              <a:t>amplified</a:t>
            </a:r>
            <a:r>
              <a:rPr lang="en-US" dirty="0"/>
              <a:t>.</a:t>
            </a:r>
          </a:p>
          <a:p>
            <a:r>
              <a:rPr lang="en-US" dirty="0"/>
              <a:t>Our brains supply the generative substrate, but our societies supply the tools that make causality explicit.</a:t>
            </a:r>
          </a:p>
          <a:p>
            <a:r>
              <a:rPr lang="en-US" dirty="0"/>
              <a:t>Through writing, diagrams, mathematics, and shared experimentation, we’ve externalized causal inference into culture.</a:t>
            </a:r>
          </a:p>
          <a:p>
            <a:endParaRPr lang="en-US" dirty="0"/>
          </a:p>
          <a:p>
            <a:r>
              <a:rPr lang="en-US" dirty="0"/>
              <a:t>That’s why even today, individuals without formal education rely mostly on intuitive, </a:t>
            </a:r>
          </a:p>
          <a:p>
            <a:r>
              <a:rPr lang="en-US" dirty="0"/>
              <a:t>	generative reasoning, while science operates as a collective causal mind</a:t>
            </a:r>
          </a:p>
          <a:p>
            <a:r>
              <a:rPr lang="en-US" dirty="0"/>
              <a:t>	—an external extension of the brain’s predictive machinery.</a:t>
            </a:r>
          </a:p>
        </p:txBody>
      </p:sp>
      <p:sp>
        <p:nvSpPr>
          <p:cNvPr id="4" name="Slide Number Placeholder 3">
            <a:extLst>
              <a:ext uri="{FF2B5EF4-FFF2-40B4-BE49-F238E27FC236}">
                <a16:creationId xmlns:a16="http://schemas.microsoft.com/office/drawing/2014/main" id="{7BEDCEAF-3D23-E35F-25DF-60D16ECECBA5}"/>
              </a:ext>
            </a:extLst>
          </p:cNvPr>
          <p:cNvSpPr>
            <a:spLocks noGrp="1"/>
          </p:cNvSpPr>
          <p:nvPr>
            <p:ph type="sldNum" sz="quarter" idx="5"/>
          </p:nvPr>
        </p:nvSpPr>
        <p:spPr/>
        <p:txBody>
          <a:bodyPr/>
          <a:lstStyle/>
          <a:p>
            <a:fld id="{B0C32C59-1409-2640-866F-4A1083575A35}" type="slidenum">
              <a:rPr lang="en-US" smtClean="0"/>
              <a:t>22</a:t>
            </a:fld>
            <a:endParaRPr lang="en-US"/>
          </a:p>
        </p:txBody>
      </p:sp>
    </p:spTree>
    <p:extLst>
      <p:ext uri="{BB962C8B-B14F-4D97-AF65-F5344CB8AC3E}">
        <p14:creationId xmlns:p14="http://schemas.microsoft.com/office/powerpoint/2010/main" val="72989578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896746-ADCA-1845-41D6-714B9E97CD4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0299C70-38E1-ACBF-0C9D-76B9044935A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AB8E988-0428-55B4-24CF-0E4404365C87}"/>
              </a:ext>
            </a:extLst>
          </p:cNvPr>
          <p:cNvSpPr>
            <a:spLocks noGrp="1"/>
          </p:cNvSpPr>
          <p:nvPr>
            <p:ph type="body" idx="1"/>
          </p:nvPr>
        </p:nvSpPr>
        <p:spPr/>
        <p:txBody>
          <a:bodyPr/>
          <a:lstStyle/>
          <a:p>
            <a:r>
              <a:rPr lang="en-US" dirty="0"/>
              <a:t>We’ve traced a hierarchy of modeling power—from simple prediction, to generative simulation, to causal explanation.</a:t>
            </a:r>
          </a:p>
          <a:p>
            <a:br>
              <a:rPr lang="en-US" dirty="0"/>
            </a:br>
            <a:endParaRPr lang="en-US" dirty="0"/>
          </a:p>
          <a:p>
            <a:r>
              <a:rPr lang="en-US" b="1" dirty="0"/>
              <a:t>Prediction</a:t>
            </a:r>
            <a:r>
              <a:rPr lang="en-US" dirty="0"/>
              <a:t> lets a system learn regularities: when one event follows another.</a:t>
            </a:r>
          </a:p>
          <a:p>
            <a:r>
              <a:rPr lang="en-US" b="1" dirty="0"/>
              <a:t>Generative modeling</a:t>
            </a:r>
            <a:r>
              <a:rPr lang="en-US" dirty="0"/>
              <a:t> lets it simulate new possibilities—to imagine what could happen.</a:t>
            </a:r>
          </a:p>
          <a:p>
            <a:r>
              <a:rPr lang="en-US" b="1" dirty="0"/>
              <a:t>Causal reasoning</a:t>
            </a:r>
            <a:r>
              <a:rPr lang="en-US" dirty="0"/>
              <a:t> adds something rarer: the ability to represent interventions and understand why events unfold as they do.</a:t>
            </a:r>
          </a:p>
          <a:p>
            <a:br>
              <a:rPr lang="en-US" dirty="0"/>
            </a:br>
            <a:endParaRPr lang="en-US" dirty="0"/>
          </a:p>
          <a:p>
            <a:r>
              <a:rPr lang="en-US" dirty="0"/>
              <a:t>Across evolution, most brains stopped at the first two stages.</a:t>
            </a:r>
          </a:p>
          <a:p>
            <a:r>
              <a:rPr lang="en-US" dirty="0"/>
              <a:t>They became expert simulators—creatures that could predict and plan.</a:t>
            </a:r>
          </a:p>
          <a:p>
            <a:r>
              <a:rPr lang="en-US" dirty="0"/>
              <a:t>Humans went further, but not alone.</a:t>
            </a:r>
          </a:p>
          <a:p>
            <a:r>
              <a:rPr lang="en-US" dirty="0"/>
              <a:t>Our ability to reason causally depends on cultural scaffolding: language, teaching, shared explanation, and science.</a:t>
            </a:r>
          </a:p>
          <a:p>
            <a:endParaRPr lang="en-US" dirty="0"/>
          </a:p>
          <a:p>
            <a:r>
              <a:rPr lang="en-US" dirty="0"/>
              <a:t>So we can think of intelligence as layered:</a:t>
            </a:r>
          </a:p>
          <a:p>
            <a:r>
              <a:rPr lang="en-US" b="1" dirty="0"/>
              <a:t>Brains predict.</a:t>
            </a:r>
            <a:endParaRPr lang="en-US" dirty="0"/>
          </a:p>
          <a:p>
            <a:r>
              <a:rPr lang="en-US" b="1" dirty="0"/>
              <a:t>Minds imagine.</a:t>
            </a:r>
            <a:endParaRPr lang="en-US" dirty="0"/>
          </a:p>
          <a:p>
            <a:r>
              <a:rPr lang="en-US" b="1" dirty="0"/>
              <a:t>Cultures explain.</a:t>
            </a:r>
            <a:endParaRPr lang="en-US" dirty="0"/>
          </a:p>
          <a:p>
            <a:endParaRPr lang="en-US" dirty="0"/>
          </a:p>
          <a:p>
            <a:r>
              <a:rPr lang="en-US" dirty="0"/>
              <a:t>In the next lecture, we’ll move from the algorithmic </a:t>
            </a:r>
            <a:r>
              <a:rPr lang="en-US" i="1" dirty="0"/>
              <a:t>what</a:t>
            </a:r>
            <a:r>
              <a:rPr lang="en-US" dirty="0"/>
              <a:t> to the biological </a:t>
            </a:r>
            <a:r>
              <a:rPr lang="en-US" i="1" dirty="0"/>
              <a:t>how</a:t>
            </a:r>
            <a:r>
              <a:rPr lang="en-US" dirty="0"/>
              <a:t>:</a:t>
            </a:r>
          </a:p>
          <a:p>
            <a:r>
              <a:rPr lang="en-US" dirty="0"/>
              <a:t>the neural circuits and architectures that make prediction, imagination, and learning physically possible.</a:t>
            </a:r>
          </a:p>
        </p:txBody>
      </p:sp>
      <p:sp>
        <p:nvSpPr>
          <p:cNvPr id="4" name="Slide Number Placeholder 3">
            <a:extLst>
              <a:ext uri="{FF2B5EF4-FFF2-40B4-BE49-F238E27FC236}">
                <a16:creationId xmlns:a16="http://schemas.microsoft.com/office/drawing/2014/main" id="{C391E515-6AF1-749D-2021-9B746953F4F3}"/>
              </a:ext>
            </a:extLst>
          </p:cNvPr>
          <p:cNvSpPr>
            <a:spLocks noGrp="1"/>
          </p:cNvSpPr>
          <p:nvPr>
            <p:ph type="sldNum" sz="quarter" idx="5"/>
          </p:nvPr>
        </p:nvSpPr>
        <p:spPr/>
        <p:txBody>
          <a:bodyPr/>
          <a:lstStyle/>
          <a:p>
            <a:fld id="{B0C32C59-1409-2640-866F-4A1083575A35}" type="slidenum">
              <a:rPr lang="en-US" smtClean="0"/>
              <a:t>23</a:t>
            </a:fld>
            <a:endParaRPr lang="en-US"/>
          </a:p>
        </p:txBody>
      </p:sp>
    </p:spTree>
    <p:extLst>
      <p:ext uri="{BB962C8B-B14F-4D97-AF65-F5344CB8AC3E}">
        <p14:creationId xmlns:p14="http://schemas.microsoft.com/office/powerpoint/2010/main" val="40467199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6E3985-0DAE-980A-5B67-1ED32753860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4FCDD7B-38F0-739B-EDA4-61D51C9CCF2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B904A05-0F2E-2A6C-5EE0-0ED571ECFC34}"/>
              </a:ext>
            </a:extLst>
          </p:cNvPr>
          <p:cNvSpPr>
            <a:spLocks noGrp="1"/>
          </p:cNvSpPr>
          <p:nvPr>
            <p:ph type="body" idx="1"/>
          </p:nvPr>
        </p:nvSpPr>
        <p:spPr/>
        <p:txBody>
          <a:bodyPr/>
          <a:lstStyle/>
          <a:p>
            <a:r>
              <a:rPr lang="en-US" dirty="0"/>
              <a:t>We can think of intelligence as a hierarchy of modeling power.</a:t>
            </a:r>
          </a:p>
          <a:p>
            <a:r>
              <a:rPr lang="en-US" dirty="0"/>
              <a:t>At the simplest level, a </a:t>
            </a:r>
            <a:r>
              <a:rPr lang="en-US" b="1" dirty="0"/>
              <a:t>predictive model</a:t>
            </a:r>
            <a:r>
              <a:rPr lang="en-US" dirty="0"/>
              <a:t> learns correlations—when A happens, B tends to follow.</a:t>
            </a:r>
          </a:p>
          <a:p>
            <a:r>
              <a:rPr lang="en-US" dirty="0"/>
              <a:t>This is enough for most perception and reinforcement learning.</a:t>
            </a:r>
          </a:p>
          <a:p>
            <a:endParaRPr lang="en-US" dirty="0"/>
          </a:p>
          <a:p>
            <a:r>
              <a:rPr lang="en-US" dirty="0"/>
              <a:t>A </a:t>
            </a:r>
            <a:r>
              <a:rPr lang="en-US" b="1" dirty="0"/>
              <a:t>generative model</a:t>
            </a:r>
            <a:r>
              <a:rPr lang="en-US" dirty="0"/>
              <a:t> goes further—it can imagine new or missing data, filling in gaps or running “what if” scenarios.</a:t>
            </a:r>
          </a:p>
          <a:p>
            <a:r>
              <a:rPr lang="en-US" dirty="0"/>
              <a:t>This is the foundation of simulation and planning.</a:t>
            </a:r>
          </a:p>
          <a:p>
            <a:endParaRPr lang="en-US" dirty="0"/>
          </a:p>
          <a:p>
            <a:r>
              <a:rPr lang="en-US" dirty="0"/>
              <a:t>A </a:t>
            </a:r>
            <a:r>
              <a:rPr lang="en-US" b="1" dirty="0"/>
              <a:t>causal model</a:t>
            </a:r>
            <a:r>
              <a:rPr lang="en-US" dirty="0"/>
              <a:t> is different again.</a:t>
            </a:r>
          </a:p>
          <a:p>
            <a:r>
              <a:rPr lang="en-US" dirty="0"/>
              <a:t>It represents </a:t>
            </a:r>
            <a:r>
              <a:rPr lang="en-US" i="1" dirty="0"/>
              <a:t>why</a:t>
            </a:r>
            <a:r>
              <a:rPr lang="en-US" dirty="0"/>
              <a:t> things happen—how changing one factor would change another.</a:t>
            </a:r>
          </a:p>
          <a:p>
            <a:r>
              <a:rPr lang="en-US" dirty="0"/>
              <a:t>That’s the level of explanation and intervention.</a:t>
            </a:r>
          </a:p>
          <a:p>
            <a:endParaRPr lang="en-US" dirty="0"/>
          </a:p>
          <a:p>
            <a:r>
              <a:rPr lang="en-US" dirty="0"/>
              <a:t>Most animal cognition, and much of our own, operates in the first two levels.</a:t>
            </a:r>
          </a:p>
          <a:p>
            <a:r>
              <a:rPr lang="en-US" dirty="0"/>
              <a:t>The third—causal modeling—is rare, slow, and often depends on language and culture.</a:t>
            </a:r>
          </a:p>
          <a:p>
            <a:endParaRPr lang="en-US" dirty="0"/>
          </a:p>
        </p:txBody>
      </p:sp>
      <p:sp>
        <p:nvSpPr>
          <p:cNvPr id="4" name="Slide Number Placeholder 3">
            <a:extLst>
              <a:ext uri="{FF2B5EF4-FFF2-40B4-BE49-F238E27FC236}">
                <a16:creationId xmlns:a16="http://schemas.microsoft.com/office/drawing/2014/main" id="{B6FD8005-0EA7-577F-CA22-FD8E61202D1B}"/>
              </a:ext>
            </a:extLst>
          </p:cNvPr>
          <p:cNvSpPr>
            <a:spLocks noGrp="1"/>
          </p:cNvSpPr>
          <p:nvPr>
            <p:ph type="sldNum" sz="quarter" idx="5"/>
          </p:nvPr>
        </p:nvSpPr>
        <p:spPr/>
        <p:txBody>
          <a:bodyPr/>
          <a:lstStyle/>
          <a:p>
            <a:fld id="{B0C32C59-1409-2640-866F-4A1083575A35}" type="slidenum">
              <a:rPr lang="en-US" smtClean="0"/>
              <a:t>3</a:t>
            </a:fld>
            <a:endParaRPr lang="en-US"/>
          </a:p>
        </p:txBody>
      </p:sp>
    </p:spTree>
    <p:extLst>
      <p:ext uri="{BB962C8B-B14F-4D97-AF65-F5344CB8AC3E}">
        <p14:creationId xmlns:p14="http://schemas.microsoft.com/office/powerpoint/2010/main" val="4465044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48F570-B244-0032-7778-B2E2AE95A62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7F04D28-A151-46DF-501A-9D29D0BBBC9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8C2681B-FD20-5973-0F76-5A4103F3BEB2}"/>
              </a:ext>
            </a:extLst>
          </p:cNvPr>
          <p:cNvSpPr>
            <a:spLocks noGrp="1"/>
          </p:cNvSpPr>
          <p:nvPr>
            <p:ph type="body" idx="1"/>
          </p:nvPr>
        </p:nvSpPr>
        <p:spPr/>
        <p:txBody>
          <a:bodyPr/>
          <a:lstStyle/>
          <a:p>
            <a:r>
              <a:rPr lang="en-US" dirty="0"/>
              <a:t>For most of evolution, learning meant forming associations: linking one event to another.</a:t>
            </a:r>
          </a:p>
          <a:p>
            <a:r>
              <a:rPr lang="en-US" dirty="0"/>
              <a:t>A sound predicts food, or a movement predicts danger.</a:t>
            </a:r>
          </a:p>
          <a:p>
            <a:r>
              <a:rPr lang="en-US" dirty="0"/>
              <a:t>This is the power of correlation—learning what usually follows what.</a:t>
            </a:r>
          </a:p>
          <a:p>
            <a:endParaRPr lang="en-US" dirty="0"/>
          </a:p>
          <a:p>
            <a:r>
              <a:rPr lang="en-US" dirty="0"/>
              <a:t>But inference takes a step further.</a:t>
            </a:r>
          </a:p>
          <a:p>
            <a:r>
              <a:rPr lang="en-US" dirty="0"/>
              <a:t>It tries to </a:t>
            </a:r>
            <a:r>
              <a:rPr lang="en-US" i="1" dirty="0"/>
              <a:t>explain</a:t>
            </a:r>
            <a:r>
              <a:rPr lang="en-US" dirty="0"/>
              <a:t> why things co-occur—what hidden factors might generate the pattern.</a:t>
            </a:r>
          </a:p>
          <a:p>
            <a:r>
              <a:rPr lang="en-US" dirty="0"/>
              <a:t>When a system can infer the causes behind its inputs, it’s no longer just reacting—it’s modeling.</a:t>
            </a:r>
          </a:p>
          <a:p>
            <a:endParaRPr lang="en-US" dirty="0"/>
          </a:p>
          <a:p>
            <a:r>
              <a:rPr lang="en-US" dirty="0"/>
              <a:t>What’s the relationship between simulation, association, and inference?</a:t>
            </a:r>
          </a:p>
          <a:p>
            <a:r>
              <a:rPr lang="en-US" dirty="0"/>
              <a:t>What is the causal direction of that relationship?</a:t>
            </a:r>
          </a:p>
          <a:p>
            <a:endParaRPr lang="en-US" dirty="0"/>
          </a:p>
          <a:p>
            <a:r>
              <a:rPr lang="en-US" dirty="0"/>
              <a:t>Do you need a causal model of the world to be able to generate a simulation of the world?</a:t>
            </a:r>
          </a:p>
          <a:p>
            <a:r>
              <a:rPr lang="en-US" dirty="0"/>
              <a:t>Not really. You can have a simulation that is still fundamentally correlation-based.</a:t>
            </a:r>
          </a:p>
          <a:p>
            <a:r>
              <a:rPr lang="en-US" dirty="0"/>
              <a:t>It will allow you to generate simulated events. </a:t>
            </a:r>
          </a:p>
          <a:p>
            <a:r>
              <a:rPr lang="en-US" dirty="0"/>
              <a:t>But it will also be wrong sometimes.</a:t>
            </a:r>
          </a:p>
          <a:p>
            <a:endParaRPr lang="en-US" dirty="0"/>
          </a:p>
          <a:p>
            <a:br>
              <a:rPr lang="en-US" dirty="0"/>
            </a:br>
            <a:endParaRPr lang="en-US" dirty="0"/>
          </a:p>
        </p:txBody>
      </p:sp>
      <p:sp>
        <p:nvSpPr>
          <p:cNvPr id="4" name="Slide Number Placeholder 3">
            <a:extLst>
              <a:ext uri="{FF2B5EF4-FFF2-40B4-BE49-F238E27FC236}">
                <a16:creationId xmlns:a16="http://schemas.microsoft.com/office/drawing/2014/main" id="{3E56764D-2C62-D9EC-45FA-3CAE28858E3C}"/>
              </a:ext>
            </a:extLst>
          </p:cNvPr>
          <p:cNvSpPr>
            <a:spLocks noGrp="1"/>
          </p:cNvSpPr>
          <p:nvPr>
            <p:ph type="sldNum" sz="quarter" idx="5"/>
          </p:nvPr>
        </p:nvSpPr>
        <p:spPr/>
        <p:txBody>
          <a:bodyPr/>
          <a:lstStyle/>
          <a:p>
            <a:fld id="{B0C32C59-1409-2640-866F-4A1083575A35}" type="slidenum">
              <a:rPr lang="en-US" smtClean="0"/>
              <a:t>4</a:t>
            </a:fld>
            <a:endParaRPr lang="en-US"/>
          </a:p>
        </p:txBody>
      </p:sp>
    </p:spTree>
    <p:extLst>
      <p:ext uri="{BB962C8B-B14F-4D97-AF65-F5344CB8AC3E}">
        <p14:creationId xmlns:p14="http://schemas.microsoft.com/office/powerpoint/2010/main" val="18507709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0C32C59-1409-2640-866F-4A1083575A35}" type="slidenum">
              <a:rPr lang="en-US" smtClean="0"/>
              <a:t>5</a:t>
            </a:fld>
            <a:endParaRPr lang="en-US"/>
          </a:p>
        </p:txBody>
      </p:sp>
    </p:spTree>
    <p:extLst>
      <p:ext uri="{BB962C8B-B14F-4D97-AF65-F5344CB8AC3E}">
        <p14:creationId xmlns:p14="http://schemas.microsoft.com/office/powerpoint/2010/main" val="4344556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74A4E7-DC44-FCD1-9C45-9FCE79C1DC5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BCAB28-D216-5ECA-9E7B-A7DBC58201D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17F2878-91C9-7BD9-1835-79A989A0C425}"/>
              </a:ext>
            </a:extLst>
          </p:cNvPr>
          <p:cNvSpPr>
            <a:spLocks noGrp="1"/>
          </p:cNvSpPr>
          <p:nvPr>
            <p:ph type="body" idx="1"/>
          </p:nvPr>
        </p:nvSpPr>
        <p:spPr/>
        <p:txBody>
          <a:bodyPr/>
          <a:lstStyle/>
          <a:p>
            <a:r>
              <a:rPr lang="en-US" dirty="0"/>
              <a:t>Helmholtz, in the 1800s, proposed that perception isn’t direct—it’s an act of </a:t>
            </a:r>
            <a:r>
              <a:rPr lang="en-US" i="1" dirty="0"/>
              <a:t>inference.</a:t>
            </a:r>
            <a:endParaRPr lang="en-US" dirty="0"/>
          </a:p>
          <a:p>
            <a:r>
              <a:rPr lang="en-US" dirty="0"/>
              <a:t>Our sensory input is partial and noisy.</a:t>
            </a:r>
          </a:p>
          <a:p>
            <a:r>
              <a:rPr lang="en-US" dirty="0"/>
              <a:t>What we see, hear, and feel are the brain’s </a:t>
            </a:r>
            <a:r>
              <a:rPr lang="en-US" b="1" dirty="0"/>
              <a:t>best hypotheses</a:t>
            </a:r>
            <a:r>
              <a:rPr lang="en-US" dirty="0"/>
              <a:t> about the world, given that limited data.</a:t>
            </a:r>
          </a:p>
          <a:p>
            <a:endParaRPr lang="en-US" dirty="0"/>
          </a:p>
          <a:p>
            <a:r>
              <a:rPr lang="en-US" dirty="0"/>
              <a:t>He called this </a:t>
            </a:r>
            <a:r>
              <a:rPr lang="en-US" i="1" dirty="0"/>
              <a:t>unconscious inference.</a:t>
            </a:r>
            <a:endParaRPr lang="en-US" dirty="0"/>
          </a:p>
          <a:p>
            <a:r>
              <a:rPr lang="en-US" dirty="0"/>
              <a:t>When we perceive, we’re not passively recording reality—we’re running an internal model and testing it against what reaches our senses.</a:t>
            </a:r>
          </a:p>
          <a:p>
            <a:r>
              <a:rPr lang="en-US" dirty="0"/>
              <a:t>That model predicts what should be there, and sensory evidence confirms or corrects it.</a:t>
            </a:r>
          </a:p>
          <a:p>
            <a:r>
              <a:rPr lang="en-US" dirty="0"/>
              <a:t>The result is perception that feels immediate, but is actually an active, predictive process.</a:t>
            </a:r>
          </a:p>
          <a:p>
            <a:endParaRPr lang="en-US" dirty="0"/>
          </a:p>
          <a:p>
            <a:r>
              <a:rPr lang="en-US" dirty="0"/>
              <a:t>This idea later inspired the view of the brain as a </a:t>
            </a:r>
            <a:r>
              <a:rPr lang="en-US" b="1" dirty="0"/>
              <a:t>generative model</a:t>
            </a:r>
            <a:r>
              <a:rPr lang="en-US" dirty="0"/>
              <a:t>—constantly predicting, comparing, and updating.</a:t>
            </a:r>
          </a:p>
        </p:txBody>
      </p:sp>
      <p:sp>
        <p:nvSpPr>
          <p:cNvPr id="4" name="Slide Number Placeholder 3">
            <a:extLst>
              <a:ext uri="{FF2B5EF4-FFF2-40B4-BE49-F238E27FC236}">
                <a16:creationId xmlns:a16="http://schemas.microsoft.com/office/drawing/2014/main" id="{8CF487BF-3028-51A4-07AB-2520D490DDD7}"/>
              </a:ext>
            </a:extLst>
          </p:cNvPr>
          <p:cNvSpPr>
            <a:spLocks noGrp="1"/>
          </p:cNvSpPr>
          <p:nvPr>
            <p:ph type="sldNum" sz="quarter" idx="5"/>
          </p:nvPr>
        </p:nvSpPr>
        <p:spPr/>
        <p:txBody>
          <a:bodyPr/>
          <a:lstStyle/>
          <a:p>
            <a:fld id="{B0C32C59-1409-2640-866F-4A1083575A35}" type="slidenum">
              <a:rPr lang="en-US" smtClean="0"/>
              <a:t>6</a:t>
            </a:fld>
            <a:endParaRPr lang="en-US"/>
          </a:p>
        </p:txBody>
      </p:sp>
    </p:spTree>
    <p:extLst>
      <p:ext uri="{BB962C8B-B14F-4D97-AF65-F5344CB8AC3E}">
        <p14:creationId xmlns:p14="http://schemas.microsoft.com/office/powerpoint/2010/main" val="38875867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D4E205-DF6B-0B58-171E-EEF1EFAB3FB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2ED053C-6893-5728-9C69-DB30A5DF1B3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64760CC-70ED-D7F3-043A-070893793452}"/>
              </a:ext>
            </a:extLst>
          </p:cNvPr>
          <p:cNvSpPr>
            <a:spLocks noGrp="1"/>
          </p:cNvSpPr>
          <p:nvPr>
            <p:ph type="body" idx="1"/>
          </p:nvPr>
        </p:nvSpPr>
        <p:spPr/>
        <p:txBody>
          <a:bodyPr/>
          <a:lstStyle/>
          <a:p>
            <a:r>
              <a:rPr lang="en-US" dirty="0"/>
              <a:t>Every moment, your brain is generating possible explanations for what it might see, hear, or feel.</a:t>
            </a:r>
          </a:p>
          <a:p>
            <a:r>
              <a:rPr lang="en-US" dirty="0"/>
              <a:t>Sensory input doesn’t build perception from scratch—it selects among the brain’s </a:t>
            </a:r>
            <a:r>
              <a:rPr lang="en-US" b="1" dirty="0"/>
              <a:t>simulated hypotheses</a:t>
            </a:r>
            <a:r>
              <a:rPr lang="en-US" dirty="0"/>
              <a:t>.</a:t>
            </a:r>
          </a:p>
          <a:p>
            <a:endParaRPr lang="en-US" dirty="0"/>
          </a:p>
          <a:p>
            <a:r>
              <a:rPr lang="en-US" dirty="0"/>
              <a:t>This is what it means to recognize by simulation.</a:t>
            </a:r>
          </a:p>
          <a:p>
            <a:r>
              <a:rPr lang="en-US" dirty="0"/>
              <a:t>The brain internally predicts what the world should look or sound like, </a:t>
            </a:r>
          </a:p>
          <a:p>
            <a:r>
              <a:rPr lang="en-US" dirty="0"/>
              <a:t>	compares that simulation to the actual input, and keeps whichever version minimizes the error.</a:t>
            </a:r>
          </a:p>
          <a:p>
            <a:r>
              <a:rPr lang="en-US" dirty="0"/>
              <a:t>In effect, perception is the brain’s ongoing experiment: a hypothesis constantly tested against data.</a:t>
            </a:r>
            <a:br>
              <a:rPr lang="en-US" dirty="0"/>
            </a:br>
            <a:endParaRPr lang="en-US" dirty="0"/>
          </a:p>
          <a:p>
            <a:r>
              <a:rPr lang="en-US" dirty="0"/>
              <a:t>That’s why you can experience illusions, why ambiguous figures flip, </a:t>
            </a:r>
          </a:p>
          <a:p>
            <a:r>
              <a:rPr lang="en-US" dirty="0"/>
              <a:t>	and why you sometimes “hear” your name in noise.</a:t>
            </a:r>
          </a:p>
          <a:p>
            <a:r>
              <a:rPr lang="en-US" dirty="0"/>
              <a:t>Your brain isn’t being fooled—it’s doing its job: predicting first, sensing second.</a:t>
            </a:r>
          </a:p>
        </p:txBody>
      </p:sp>
      <p:sp>
        <p:nvSpPr>
          <p:cNvPr id="4" name="Slide Number Placeholder 3">
            <a:extLst>
              <a:ext uri="{FF2B5EF4-FFF2-40B4-BE49-F238E27FC236}">
                <a16:creationId xmlns:a16="http://schemas.microsoft.com/office/drawing/2014/main" id="{D6790D66-5F09-63EA-F9B0-C2D36448BA9F}"/>
              </a:ext>
            </a:extLst>
          </p:cNvPr>
          <p:cNvSpPr>
            <a:spLocks noGrp="1"/>
          </p:cNvSpPr>
          <p:nvPr>
            <p:ph type="sldNum" sz="quarter" idx="5"/>
          </p:nvPr>
        </p:nvSpPr>
        <p:spPr/>
        <p:txBody>
          <a:bodyPr/>
          <a:lstStyle/>
          <a:p>
            <a:fld id="{B0C32C59-1409-2640-866F-4A1083575A35}" type="slidenum">
              <a:rPr lang="en-US" smtClean="0"/>
              <a:t>7</a:t>
            </a:fld>
            <a:endParaRPr lang="en-US"/>
          </a:p>
        </p:txBody>
      </p:sp>
    </p:spTree>
    <p:extLst>
      <p:ext uri="{BB962C8B-B14F-4D97-AF65-F5344CB8AC3E}">
        <p14:creationId xmlns:p14="http://schemas.microsoft.com/office/powerpoint/2010/main" val="25671000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C8F8EF-75AA-DABB-62F4-FF83987FD19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F4271EB-8582-1A40-1BEF-7FA4580E1B9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367F1D0-768B-914F-248E-0FD3628ABE31}"/>
              </a:ext>
            </a:extLst>
          </p:cNvPr>
          <p:cNvSpPr>
            <a:spLocks noGrp="1"/>
          </p:cNvSpPr>
          <p:nvPr>
            <p:ph type="body" idx="1"/>
          </p:nvPr>
        </p:nvSpPr>
        <p:spPr/>
        <p:txBody>
          <a:bodyPr/>
          <a:lstStyle/>
          <a:p>
            <a:r>
              <a:rPr lang="en-US" dirty="0"/>
              <a:t>Helmholtz’s idea that perception is inference becomes obvious once you start noticing how the brain handles incomplete or ambiguous input.</a:t>
            </a:r>
          </a:p>
          <a:p>
            <a:r>
              <a:rPr lang="en-US" dirty="0"/>
              <a:t>Our perceptual system doesn’t just receive data—it </a:t>
            </a:r>
            <a:r>
              <a:rPr lang="en-US" i="1" dirty="0"/>
              <a:t>fills in</a:t>
            </a:r>
            <a:r>
              <a:rPr lang="en-US" dirty="0"/>
              <a:t>, </a:t>
            </a:r>
            <a:r>
              <a:rPr lang="en-US" i="1" dirty="0"/>
              <a:t>interprets</a:t>
            </a:r>
            <a:r>
              <a:rPr lang="en-US" dirty="0"/>
              <a:t>, and </a:t>
            </a:r>
            <a:r>
              <a:rPr lang="en-US" i="1" dirty="0"/>
              <a:t>commits</a:t>
            </a:r>
            <a:r>
              <a:rPr lang="en-US" dirty="0"/>
              <a:t> to a single explanation.</a:t>
            </a:r>
          </a:p>
          <a:p>
            <a:endParaRPr lang="en-US" dirty="0"/>
          </a:p>
          <a:p>
            <a:r>
              <a:rPr lang="en-US" dirty="0"/>
              <a:t>First, it </a:t>
            </a:r>
            <a:r>
              <a:rPr lang="en-US" b="1" dirty="0"/>
              <a:t>fills in missing detail.</a:t>
            </a:r>
            <a:endParaRPr lang="en-US" dirty="0"/>
          </a:p>
          <a:p>
            <a:r>
              <a:rPr lang="en-US" dirty="0"/>
              <a:t>When parts of an image are hidden or noisy, your brain hallucinates the rest based on past experience.</a:t>
            </a:r>
          </a:p>
          <a:p>
            <a:endParaRPr lang="en-US" dirty="0"/>
          </a:p>
          <a:p>
            <a:r>
              <a:rPr lang="en-US" dirty="0"/>
              <a:t>Second, perception is </a:t>
            </a:r>
            <a:r>
              <a:rPr lang="en-US" b="1" dirty="0"/>
              <a:t>serial</a:t>
            </a:r>
            <a:r>
              <a:rPr lang="en-US" dirty="0"/>
              <a:t>—we resolve one interpretation at a time.</a:t>
            </a:r>
          </a:p>
          <a:p>
            <a:r>
              <a:rPr lang="en-US" dirty="0"/>
              <a:t>When an image or sound is ambiguous, we flip back and forth but never hold both versions at once.</a:t>
            </a:r>
          </a:p>
          <a:p>
            <a:r>
              <a:rPr lang="en-US" dirty="0"/>
              <a:t>The brain commits to a model, tests it, and revises it if new evidence appears.</a:t>
            </a:r>
          </a:p>
          <a:p>
            <a:endParaRPr lang="en-US" dirty="0"/>
          </a:p>
          <a:p>
            <a:r>
              <a:rPr lang="en-US" dirty="0"/>
              <a:t>Finally, perception is </a:t>
            </a:r>
            <a:r>
              <a:rPr lang="en-US" b="1" dirty="0"/>
              <a:t>sticky</a:t>
            </a:r>
            <a:r>
              <a:rPr lang="en-US" dirty="0"/>
              <a:t>—once your brain finds a coherent model, it’s almost impossible to unsee it.</a:t>
            </a:r>
          </a:p>
          <a:p>
            <a:r>
              <a:rPr lang="en-US" dirty="0"/>
              <a:t>The model becomes self-confirming: sensory data are interpreted through it.</a:t>
            </a:r>
          </a:p>
          <a:p>
            <a:r>
              <a:rPr lang="en-US" dirty="0"/>
              <a:t>That’s the defining signature of an inferential, generative system.</a:t>
            </a:r>
          </a:p>
        </p:txBody>
      </p:sp>
      <p:sp>
        <p:nvSpPr>
          <p:cNvPr id="4" name="Slide Number Placeholder 3">
            <a:extLst>
              <a:ext uri="{FF2B5EF4-FFF2-40B4-BE49-F238E27FC236}">
                <a16:creationId xmlns:a16="http://schemas.microsoft.com/office/drawing/2014/main" id="{1F49893A-A88F-4CF3-2D04-75976D79E39C}"/>
              </a:ext>
            </a:extLst>
          </p:cNvPr>
          <p:cNvSpPr>
            <a:spLocks noGrp="1"/>
          </p:cNvSpPr>
          <p:nvPr>
            <p:ph type="sldNum" sz="quarter" idx="5"/>
          </p:nvPr>
        </p:nvSpPr>
        <p:spPr/>
        <p:txBody>
          <a:bodyPr/>
          <a:lstStyle/>
          <a:p>
            <a:fld id="{B0C32C59-1409-2640-866F-4A1083575A35}" type="slidenum">
              <a:rPr lang="en-US" smtClean="0"/>
              <a:t>8</a:t>
            </a:fld>
            <a:endParaRPr lang="en-US"/>
          </a:p>
        </p:txBody>
      </p:sp>
    </p:spTree>
    <p:extLst>
      <p:ext uri="{BB962C8B-B14F-4D97-AF65-F5344CB8AC3E}">
        <p14:creationId xmlns:p14="http://schemas.microsoft.com/office/powerpoint/2010/main" val="32665948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FC137C-6EE3-DBDD-F8AB-CD919E407A6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02DFC79-F787-6E37-178B-75EAAA937F0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8A172CF-DC30-F57A-912B-0FC80FF61311}"/>
              </a:ext>
            </a:extLst>
          </p:cNvPr>
          <p:cNvSpPr>
            <a:spLocks noGrp="1"/>
          </p:cNvSpPr>
          <p:nvPr>
            <p:ph type="body" idx="1"/>
          </p:nvPr>
        </p:nvSpPr>
        <p:spPr/>
        <p:txBody>
          <a:bodyPr/>
          <a:lstStyle/>
          <a:p>
            <a:r>
              <a:rPr lang="en-US" dirty="0"/>
              <a:t>The same predictive process that guides perception also shapes how we remember.</a:t>
            </a:r>
          </a:p>
          <a:p>
            <a:r>
              <a:rPr lang="en-US" dirty="0"/>
              <a:t>Memory is not a literal recording—it’s a </a:t>
            </a:r>
            <a:r>
              <a:rPr lang="en-US" b="1" dirty="0"/>
              <a:t>reconstruction</a:t>
            </a:r>
            <a:r>
              <a:rPr lang="en-US" dirty="0"/>
              <a:t>, generated anew each time we recall an event.</a:t>
            </a:r>
          </a:p>
          <a:p>
            <a:endParaRPr lang="en-US" dirty="0"/>
          </a:p>
          <a:p>
            <a:r>
              <a:rPr lang="en-US" dirty="0"/>
              <a:t>When you remember something, your brain doesn’t “retrieve” a stored copy; it </a:t>
            </a:r>
            <a:r>
              <a:rPr lang="en-US" b="1" dirty="0"/>
              <a:t>recreates</a:t>
            </a:r>
            <a:r>
              <a:rPr lang="en-US" dirty="0"/>
              <a:t> the experience from fragments and expectations.</a:t>
            </a:r>
          </a:p>
          <a:p>
            <a:r>
              <a:rPr lang="en-US" dirty="0"/>
              <a:t>That’s why memories can be updated, distorted, or blended over time—each act of recall is a small act of imagination.</a:t>
            </a:r>
          </a:p>
          <a:p>
            <a:endParaRPr lang="en-US" dirty="0"/>
          </a:p>
          <a:p>
            <a:r>
              <a:rPr lang="en-US" dirty="0"/>
              <a:t>Neuroscience confirms this: brain imaging shows that </a:t>
            </a:r>
            <a:r>
              <a:rPr lang="en-US" b="1" dirty="0"/>
              <a:t>remembering</a:t>
            </a:r>
            <a:r>
              <a:rPr lang="en-US" dirty="0"/>
              <a:t> and </a:t>
            </a:r>
            <a:r>
              <a:rPr lang="en-US" b="1" dirty="0"/>
              <a:t>imagining</a:t>
            </a:r>
            <a:r>
              <a:rPr lang="en-US" dirty="0"/>
              <a:t> activate nearly identical networks, especially in the hippocampus and default-mode system.</a:t>
            </a:r>
          </a:p>
          <a:p>
            <a:r>
              <a:rPr lang="en-US" dirty="0"/>
              <a:t>In other words, to remember is to simulate the past.</a:t>
            </a:r>
          </a:p>
          <a:p>
            <a:endParaRPr lang="en-US" dirty="0"/>
          </a:p>
          <a:p>
            <a:r>
              <a:rPr lang="en-US" dirty="0"/>
              <a:t>This isn’t a flaw—it’s efficient.</a:t>
            </a:r>
          </a:p>
          <a:p>
            <a:r>
              <a:rPr lang="en-US" dirty="0"/>
              <a:t>A generative memory system can compress information, generalize across experiences, and adapt to new situations.</a:t>
            </a:r>
          </a:p>
          <a:p>
            <a:r>
              <a:rPr lang="en-US" dirty="0"/>
              <a:t>It trades perfect accuracy for flexibility—the same trade-off that underlies prediction itself.</a:t>
            </a:r>
          </a:p>
        </p:txBody>
      </p:sp>
      <p:sp>
        <p:nvSpPr>
          <p:cNvPr id="4" name="Slide Number Placeholder 3">
            <a:extLst>
              <a:ext uri="{FF2B5EF4-FFF2-40B4-BE49-F238E27FC236}">
                <a16:creationId xmlns:a16="http://schemas.microsoft.com/office/drawing/2014/main" id="{6AD096F4-EF8A-BFD4-982B-C71DB8F93BFC}"/>
              </a:ext>
            </a:extLst>
          </p:cNvPr>
          <p:cNvSpPr>
            <a:spLocks noGrp="1"/>
          </p:cNvSpPr>
          <p:nvPr>
            <p:ph type="sldNum" sz="quarter" idx="5"/>
          </p:nvPr>
        </p:nvSpPr>
        <p:spPr/>
        <p:txBody>
          <a:bodyPr/>
          <a:lstStyle/>
          <a:p>
            <a:fld id="{B0C32C59-1409-2640-866F-4A1083575A35}" type="slidenum">
              <a:rPr lang="en-US" smtClean="0"/>
              <a:t>9</a:t>
            </a:fld>
            <a:endParaRPr lang="en-US"/>
          </a:p>
        </p:txBody>
      </p:sp>
    </p:spTree>
    <p:extLst>
      <p:ext uri="{BB962C8B-B14F-4D97-AF65-F5344CB8AC3E}">
        <p14:creationId xmlns:p14="http://schemas.microsoft.com/office/powerpoint/2010/main" val="54377594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934809-F69F-0D48-97F8-9CF76A5308DF}"/>
              </a:ext>
            </a:extLst>
          </p:cNvPr>
          <p:cNvSpPr>
            <a:spLocks noGrp="1"/>
          </p:cNvSpPr>
          <p:nvPr>
            <p:ph type="ctrTitle" hasCustomPrompt="1"/>
          </p:nvPr>
        </p:nvSpPr>
        <p:spPr>
          <a:xfrm>
            <a:off x="471340" y="1122363"/>
            <a:ext cx="5785769" cy="2387600"/>
          </a:xfrm>
        </p:spPr>
        <p:txBody>
          <a:bodyPr anchor="b">
            <a:normAutofit/>
          </a:bodyPr>
          <a:lstStyle>
            <a:lvl1pPr algn="l">
              <a:defRPr sz="4000">
                <a:solidFill>
                  <a:schemeClr val="bg1"/>
                </a:solidFill>
              </a:defRPr>
            </a:lvl1pPr>
          </a:lstStyle>
          <a:p>
            <a:r>
              <a:rPr lang="en-US" sz="4000" b="1" dirty="0">
                <a:solidFill>
                  <a:schemeClr val="bg1"/>
                </a:solidFill>
                <a:latin typeface="Georgia" charset="0"/>
                <a:ea typeface="Georgia" charset="0"/>
                <a:cs typeface="Georgia" charset="0"/>
              </a:rPr>
              <a:t>Title Here:</a:t>
            </a:r>
            <a:br>
              <a:rPr lang="en-US" sz="4000" b="1" dirty="0">
                <a:solidFill>
                  <a:schemeClr val="bg1"/>
                </a:solidFill>
                <a:latin typeface="Georgia" charset="0"/>
                <a:ea typeface="Georgia" charset="0"/>
                <a:cs typeface="Georgia" charset="0"/>
              </a:rPr>
            </a:br>
            <a:r>
              <a:rPr lang="en-US" sz="4000" b="1" dirty="0">
                <a:solidFill>
                  <a:schemeClr val="bg1"/>
                </a:solidFill>
                <a:latin typeface="Georgia" charset="0"/>
                <a:ea typeface="Georgia" charset="0"/>
                <a:cs typeface="Georgia" charset="0"/>
              </a:rPr>
              <a:t>Tell Your</a:t>
            </a:r>
            <a:br>
              <a:rPr lang="en-US" sz="4000" b="1" dirty="0">
                <a:solidFill>
                  <a:schemeClr val="bg1"/>
                </a:solidFill>
                <a:latin typeface="Georgia" charset="0"/>
                <a:ea typeface="Georgia" charset="0"/>
                <a:cs typeface="Georgia" charset="0"/>
              </a:rPr>
            </a:br>
            <a:r>
              <a:rPr lang="en-US" sz="4000" b="1" dirty="0">
                <a:solidFill>
                  <a:schemeClr val="bg1"/>
                </a:solidFill>
                <a:latin typeface="Georgia" charset="0"/>
                <a:ea typeface="Georgia" charset="0"/>
                <a:cs typeface="Georgia" charset="0"/>
              </a:rPr>
              <a:t>Illinois Story</a:t>
            </a:r>
            <a:endParaRPr lang="en-US" dirty="0"/>
          </a:p>
        </p:txBody>
      </p:sp>
      <p:sp>
        <p:nvSpPr>
          <p:cNvPr id="3" name="Subtitle 2">
            <a:extLst>
              <a:ext uri="{FF2B5EF4-FFF2-40B4-BE49-F238E27FC236}">
                <a16:creationId xmlns:a16="http://schemas.microsoft.com/office/drawing/2014/main" id="{C5FA99F5-1DAB-644E-87BD-7B2BE337DBBB}"/>
              </a:ext>
            </a:extLst>
          </p:cNvPr>
          <p:cNvSpPr>
            <a:spLocks noGrp="1"/>
          </p:cNvSpPr>
          <p:nvPr>
            <p:ph type="subTitle" idx="1" hasCustomPrompt="1"/>
          </p:nvPr>
        </p:nvSpPr>
        <p:spPr>
          <a:xfrm>
            <a:off x="471340" y="3602038"/>
            <a:ext cx="5785769" cy="1655762"/>
          </a:xfrm>
        </p:spPr>
        <p:txBody>
          <a:bodyPr>
            <a:norm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Name:</a:t>
            </a:r>
          </a:p>
        </p:txBody>
      </p:sp>
      <p:sp>
        <p:nvSpPr>
          <p:cNvPr id="6" name="Slide Number Placeholder 5">
            <a:extLst>
              <a:ext uri="{FF2B5EF4-FFF2-40B4-BE49-F238E27FC236}">
                <a16:creationId xmlns:a16="http://schemas.microsoft.com/office/drawing/2014/main" id="{1D5E86B4-4E28-5743-B958-4D04BD329DC7}"/>
              </a:ext>
            </a:extLst>
          </p:cNvPr>
          <p:cNvSpPr>
            <a:spLocks noGrp="1"/>
          </p:cNvSpPr>
          <p:nvPr>
            <p:ph type="sldNum" sz="quarter" idx="12"/>
          </p:nvPr>
        </p:nvSpPr>
        <p:spPr/>
        <p:txBody>
          <a:bodyPr/>
          <a:lstStyle/>
          <a:p>
            <a:fld id="{47306C45-97B4-7545-8562-07255BCE2FE0}" type="slidenum">
              <a:rPr lang="en-US" smtClean="0"/>
              <a:t>‹#›</a:t>
            </a:fld>
            <a:endParaRPr lang="en-US"/>
          </a:p>
        </p:txBody>
      </p:sp>
      <p:pic>
        <p:nvPicPr>
          <p:cNvPr id="5" name="Picture 4">
            <a:extLst>
              <a:ext uri="{FF2B5EF4-FFF2-40B4-BE49-F238E27FC236}">
                <a16:creationId xmlns:a16="http://schemas.microsoft.com/office/drawing/2014/main" id="{96A9BA8F-BF67-344F-9BFA-A8262A79BC82}"/>
              </a:ext>
            </a:extLst>
          </p:cNvPr>
          <p:cNvPicPr>
            <a:picLocks noChangeAspect="1"/>
          </p:cNvPicPr>
          <p:nvPr userDrawn="1"/>
        </p:nvPicPr>
        <p:blipFill>
          <a:blip r:embed="rId3"/>
          <a:stretch>
            <a:fillRect/>
          </a:stretch>
        </p:blipFill>
        <p:spPr>
          <a:xfrm>
            <a:off x="4537075" y="5718264"/>
            <a:ext cx="3117850" cy="807948"/>
          </a:xfrm>
          <a:prstGeom prst="rect">
            <a:avLst/>
          </a:prstGeom>
        </p:spPr>
      </p:pic>
    </p:spTree>
    <p:extLst>
      <p:ext uri="{BB962C8B-B14F-4D97-AF65-F5344CB8AC3E}">
        <p14:creationId xmlns:p14="http://schemas.microsoft.com/office/powerpoint/2010/main" val="6783208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815B210D-E74D-9F46-BBEB-61CE8DBFBD6C}"/>
              </a:ext>
            </a:extLst>
          </p:cNvPr>
          <p:cNvSpPr>
            <a:spLocks noGrp="1"/>
          </p:cNvSpPr>
          <p:nvPr>
            <p:ph type="sldNum" sz="quarter" idx="12"/>
          </p:nvPr>
        </p:nvSpPr>
        <p:spPr>
          <a:xfrm>
            <a:off x="9117874" y="6095093"/>
            <a:ext cx="2743200" cy="365125"/>
          </a:xfrm>
        </p:spPr>
        <p:txBody>
          <a:bodyPr/>
          <a:lstStyle/>
          <a:p>
            <a:fld id="{47306C45-97B4-7545-8562-07255BCE2FE0}" type="slidenum">
              <a:rPr lang="en-US" smtClean="0"/>
              <a:t>‹#›</a:t>
            </a:fld>
            <a:endParaRPr lang="en-US"/>
          </a:p>
        </p:txBody>
      </p:sp>
    </p:spTree>
    <p:extLst>
      <p:ext uri="{BB962C8B-B14F-4D97-AF65-F5344CB8AC3E}">
        <p14:creationId xmlns:p14="http://schemas.microsoft.com/office/powerpoint/2010/main" val="1487265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9C4261-61FB-7142-9417-2F78D3797632}"/>
              </a:ext>
            </a:extLst>
          </p:cNvPr>
          <p:cNvSpPr>
            <a:spLocks noGrp="1"/>
          </p:cNvSpPr>
          <p:nvPr>
            <p:ph type="title" hasCustomPrompt="1"/>
          </p:nvPr>
        </p:nvSpPr>
        <p:spPr>
          <a:xfrm>
            <a:off x="378823" y="365125"/>
            <a:ext cx="9614263" cy="1325563"/>
          </a:xfrm>
        </p:spPr>
        <p:txBody>
          <a:bodyPr/>
          <a:lstStyle>
            <a:lvl1pPr algn="ctr">
              <a:defRPr b="1" i="0">
                <a:solidFill>
                  <a:srgbClr val="E84A27"/>
                </a:solidFill>
                <a:latin typeface="Georgia" panose="02040502050405020303" pitchFamily="18" charset="0"/>
              </a:defRPr>
            </a:lvl1pPr>
          </a:lstStyle>
          <a:p>
            <a:r>
              <a:rPr lang="en-US" dirty="0"/>
              <a:t>Hello.</a:t>
            </a:r>
          </a:p>
        </p:txBody>
      </p:sp>
      <p:sp>
        <p:nvSpPr>
          <p:cNvPr id="3" name="Content Placeholder 2">
            <a:extLst>
              <a:ext uri="{FF2B5EF4-FFF2-40B4-BE49-F238E27FC236}">
                <a16:creationId xmlns:a16="http://schemas.microsoft.com/office/drawing/2014/main" id="{AB412F32-5110-BE43-86BA-CB778EC424F5}"/>
              </a:ext>
            </a:extLst>
          </p:cNvPr>
          <p:cNvSpPr>
            <a:spLocks noGrp="1"/>
          </p:cNvSpPr>
          <p:nvPr>
            <p:ph idx="1"/>
          </p:nvPr>
        </p:nvSpPr>
        <p:spPr>
          <a:xfrm>
            <a:off x="378823" y="1690688"/>
            <a:ext cx="9614263" cy="3625895"/>
          </a:xfrm>
        </p:spPr>
        <p:txBody>
          <a:bodyPr/>
          <a:lstStyle>
            <a:lvl1pPr>
              <a:defRPr>
                <a:solidFill>
                  <a:srgbClr val="13294B"/>
                </a:solidFill>
              </a:defRPr>
            </a:lvl1pPr>
            <a:lvl2pPr>
              <a:defRPr>
                <a:solidFill>
                  <a:srgbClr val="13294B"/>
                </a:solidFill>
              </a:defRPr>
            </a:lvl2pPr>
            <a:lvl3pPr>
              <a:defRPr>
                <a:solidFill>
                  <a:srgbClr val="13294B"/>
                </a:solidFill>
              </a:defRPr>
            </a:lvl3pPr>
            <a:lvl4pPr>
              <a:defRPr>
                <a:solidFill>
                  <a:srgbClr val="13294B"/>
                </a:solidFill>
              </a:defRPr>
            </a:lvl4pPr>
            <a:lvl5pPr>
              <a:defRPr>
                <a:solidFill>
                  <a:srgbClr val="13294B"/>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4696323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A26ADA6-32C7-6D47-94AB-D149FA9C199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67FDBC8-5F1C-654A-9325-61F4244133F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C771FB5C-A5C2-4C44-A9DF-4F6A196EC0F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7306C45-97B4-7545-8562-07255BCE2FE0}" type="slidenum">
              <a:rPr lang="en-US" smtClean="0"/>
              <a:t>‹#›</a:t>
            </a:fld>
            <a:endParaRPr lang="en-US"/>
          </a:p>
        </p:txBody>
      </p:sp>
    </p:spTree>
    <p:extLst>
      <p:ext uri="{BB962C8B-B14F-4D97-AF65-F5344CB8AC3E}">
        <p14:creationId xmlns:p14="http://schemas.microsoft.com/office/powerpoint/2010/main" val="1008080449"/>
      </p:ext>
    </p:extLst>
  </p:cSld>
  <p:clrMap bg1="lt1" tx1="dk1" bg2="lt2" tx2="dk2" accent1="accent1" accent2="accent2" accent3="accent3" accent4="accent4" accent5="accent5" accent6="accent6" hlink="hlink" folHlink="folHlink"/>
  <p:sldLayoutIdLst>
    <p:sldLayoutId id="2147483659" r:id="rId1"/>
    <p:sldLayoutId id="2147483660" r:id="rId2"/>
    <p:sldLayoutId id="2147483661" r:id="rId3"/>
  </p:sldLayoutIdLst>
  <p:txStyles>
    <p:titleStyle>
      <a:lvl1pPr algn="l" defTabSz="914400" rtl="0" eaLnBrk="1" latinLnBrk="0" hangingPunct="1">
        <a:lnSpc>
          <a:spcPct val="90000"/>
        </a:lnSpc>
        <a:spcBef>
          <a:spcPct val="0"/>
        </a:spcBef>
        <a:buNone/>
        <a:defRPr sz="4400" b="1" i="0" kern="1200">
          <a:solidFill>
            <a:srgbClr val="E84A27"/>
          </a:solidFill>
          <a:latin typeface="Georgia" panose="02040502050405020303" pitchFamily="18"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13294B"/>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13294B"/>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13294B"/>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13294B"/>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13294B"/>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5.gif"/></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29.jpeg"/><Relationship Id="rId13" Type="http://schemas.openxmlformats.org/officeDocument/2006/relationships/image" Target="../media/image34.jpeg"/><Relationship Id="rId18" Type="http://schemas.openxmlformats.org/officeDocument/2006/relationships/image" Target="../media/image39.jpeg"/><Relationship Id="rId3" Type="http://schemas.openxmlformats.org/officeDocument/2006/relationships/image" Target="../media/image24.jpeg"/><Relationship Id="rId7" Type="http://schemas.openxmlformats.org/officeDocument/2006/relationships/image" Target="../media/image28.jpeg"/><Relationship Id="rId12" Type="http://schemas.openxmlformats.org/officeDocument/2006/relationships/image" Target="../media/image33.jpeg"/><Relationship Id="rId17" Type="http://schemas.openxmlformats.org/officeDocument/2006/relationships/image" Target="../media/image38.jpeg"/><Relationship Id="rId2" Type="http://schemas.openxmlformats.org/officeDocument/2006/relationships/notesSlide" Target="../notesSlides/notesSlide21.xml"/><Relationship Id="rId16" Type="http://schemas.openxmlformats.org/officeDocument/2006/relationships/image" Target="../media/image37.jpeg"/><Relationship Id="rId20" Type="http://schemas.openxmlformats.org/officeDocument/2006/relationships/image" Target="../media/image41.jpeg"/><Relationship Id="rId1" Type="http://schemas.openxmlformats.org/officeDocument/2006/relationships/slideLayout" Target="../slideLayouts/slideLayout2.xml"/><Relationship Id="rId6" Type="http://schemas.openxmlformats.org/officeDocument/2006/relationships/image" Target="../media/image27.jpeg"/><Relationship Id="rId11" Type="http://schemas.openxmlformats.org/officeDocument/2006/relationships/image" Target="../media/image32.jpeg"/><Relationship Id="rId5" Type="http://schemas.openxmlformats.org/officeDocument/2006/relationships/image" Target="../media/image26.jpeg"/><Relationship Id="rId15" Type="http://schemas.openxmlformats.org/officeDocument/2006/relationships/image" Target="../media/image36.jpeg"/><Relationship Id="rId10" Type="http://schemas.openxmlformats.org/officeDocument/2006/relationships/image" Target="../media/image31.jpeg"/><Relationship Id="rId19" Type="http://schemas.openxmlformats.org/officeDocument/2006/relationships/image" Target="../media/image40.jpeg"/><Relationship Id="rId4" Type="http://schemas.openxmlformats.org/officeDocument/2006/relationships/image" Target="../media/image25.jpeg"/><Relationship Id="rId9" Type="http://schemas.openxmlformats.org/officeDocument/2006/relationships/image" Target="../media/image30.png"/><Relationship Id="rId14" Type="http://schemas.openxmlformats.org/officeDocument/2006/relationships/image" Target="../media/image35.jpeg"/></Relationships>
</file>

<file path=ppt/slides/_rels/slide2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8" Type="http://schemas.openxmlformats.org/officeDocument/2006/relationships/diagramData" Target="../diagrams/data3.xml"/><Relationship Id="rId3" Type="http://schemas.openxmlformats.org/officeDocument/2006/relationships/diagramData" Target="../diagrams/data2.xml"/><Relationship Id="rId7" Type="http://schemas.microsoft.com/office/2007/relationships/diagramDrawing" Target="../diagrams/drawing2.xml"/><Relationship Id="rId12" Type="http://schemas.microsoft.com/office/2007/relationships/diagramDrawing" Target="../diagrams/drawing3.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2.xml"/><Relationship Id="rId11" Type="http://schemas.openxmlformats.org/officeDocument/2006/relationships/diagramColors" Target="../diagrams/colors3.xml"/><Relationship Id="rId5" Type="http://schemas.openxmlformats.org/officeDocument/2006/relationships/diagramQuickStyle" Target="../diagrams/quickStyle2.xml"/><Relationship Id="rId10" Type="http://schemas.openxmlformats.org/officeDocument/2006/relationships/diagramQuickStyle" Target="../diagrams/quickStyle3.xml"/><Relationship Id="rId4" Type="http://schemas.openxmlformats.org/officeDocument/2006/relationships/diagramLayout" Target="../diagrams/layout2.xml"/><Relationship Id="rId9" Type="http://schemas.openxmlformats.org/officeDocument/2006/relationships/diagramLayout" Target="../diagrams/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E552E"/>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83CDB9E-798C-A842-B031-6BFA04385C39}"/>
              </a:ext>
            </a:extLst>
          </p:cNvPr>
          <p:cNvSpPr>
            <a:spLocks noGrp="1"/>
          </p:cNvSpPr>
          <p:nvPr>
            <p:ph type="ctrTitle"/>
          </p:nvPr>
        </p:nvSpPr>
        <p:spPr>
          <a:xfrm>
            <a:off x="3699571" y="773546"/>
            <a:ext cx="5935859" cy="2720253"/>
          </a:xfrm>
        </p:spPr>
        <p:txBody>
          <a:bodyPr>
            <a:normAutofit fontScale="90000"/>
          </a:bodyPr>
          <a:lstStyle/>
          <a:p>
            <a:pPr algn="ctr"/>
            <a:r>
              <a:rPr lang="en-US" sz="10000" dirty="0">
                <a:latin typeface="Calibri"/>
                <a:cs typeface="Calibri"/>
              </a:rPr>
              <a:t>BCOG 100</a:t>
            </a:r>
            <a:endParaRPr lang="en-US" sz="10000" dirty="0">
              <a:latin typeface="Calibri" panose="020F0502020204030204" pitchFamily="34" charset="0"/>
              <a:cs typeface="Calibri" panose="020F0502020204030204" pitchFamily="34" charset="0"/>
            </a:endParaRPr>
          </a:p>
        </p:txBody>
      </p:sp>
      <p:sp>
        <p:nvSpPr>
          <p:cNvPr id="7" name="Subtitle 6">
            <a:extLst>
              <a:ext uri="{FF2B5EF4-FFF2-40B4-BE49-F238E27FC236}">
                <a16:creationId xmlns:a16="http://schemas.microsoft.com/office/drawing/2014/main" id="{C2F9A5BC-DE40-064D-98AE-B1AA2F274302}"/>
              </a:ext>
            </a:extLst>
          </p:cNvPr>
          <p:cNvSpPr>
            <a:spLocks noGrp="1"/>
          </p:cNvSpPr>
          <p:nvPr>
            <p:ph type="subTitle" idx="4294967295"/>
          </p:nvPr>
        </p:nvSpPr>
        <p:spPr>
          <a:xfrm>
            <a:off x="3017406" y="3472201"/>
            <a:ext cx="8283862" cy="1655762"/>
          </a:xfrm>
        </p:spPr>
        <p:txBody>
          <a:bodyPr vert="horz" lIns="91440" tIns="45720" rIns="91440" bIns="45720" rtlCol="0" anchor="t">
            <a:normAutofit/>
          </a:bodyPr>
          <a:lstStyle/>
          <a:p>
            <a:pPr marL="0" indent="0" algn="ctr">
              <a:buNone/>
            </a:pPr>
            <a:r>
              <a:rPr lang="en-US" dirty="0">
                <a:latin typeface="Calibri"/>
                <a:cs typeface="Calibri"/>
              </a:rPr>
              <a:t>Memory, Simulation, &amp; Generative Models</a:t>
            </a:r>
          </a:p>
          <a:p>
            <a:pPr marL="0" indent="0" algn="ctr">
              <a:buNone/>
            </a:pPr>
            <a:r>
              <a:rPr lang="en-US" dirty="0">
                <a:latin typeface="Calibri"/>
                <a:cs typeface="Calibri"/>
              </a:rPr>
              <a:t>Lecture 2: Algorithms for Memory and Simulation</a:t>
            </a:r>
          </a:p>
        </p:txBody>
      </p:sp>
      <p:sp>
        <p:nvSpPr>
          <p:cNvPr id="2" name="Oval 1">
            <a:extLst>
              <a:ext uri="{FF2B5EF4-FFF2-40B4-BE49-F238E27FC236}">
                <a16:creationId xmlns:a16="http://schemas.microsoft.com/office/drawing/2014/main" id="{C87BCB3F-D51B-11CA-8A5C-B653C02DD655}"/>
              </a:ext>
            </a:extLst>
          </p:cNvPr>
          <p:cNvSpPr/>
          <p:nvPr/>
        </p:nvSpPr>
        <p:spPr>
          <a:xfrm>
            <a:off x="443346" y="1263072"/>
            <a:ext cx="912090" cy="912090"/>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F96C562F-8F13-2516-D9AF-45E75A96A3C5}"/>
              </a:ext>
            </a:extLst>
          </p:cNvPr>
          <p:cNvSpPr/>
          <p:nvPr/>
        </p:nvSpPr>
        <p:spPr>
          <a:xfrm>
            <a:off x="1505528" y="3248890"/>
            <a:ext cx="912090" cy="912090"/>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E2052EBC-2E12-F996-BB1F-41F23E64F1BE}"/>
              </a:ext>
            </a:extLst>
          </p:cNvPr>
          <p:cNvSpPr/>
          <p:nvPr/>
        </p:nvSpPr>
        <p:spPr>
          <a:xfrm>
            <a:off x="443345" y="3318162"/>
            <a:ext cx="912090" cy="912090"/>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8A4D7291-4D5A-9593-1D85-950EBFC1FF07}"/>
              </a:ext>
            </a:extLst>
          </p:cNvPr>
          <p:cNvSpPr/>
          <p:nvPr/>
        </p:nvSpPr>
        <p:spPr>
          <a:xfrm>
            <a:off x="443346" y="5246253"/>
            <a:ext cx="912090" cy="912090"/>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02E91675-03DF-90EE-942D-06C70F754DEE}"/>
              </a:ext>
            </a:extLst>
          </p:cNvPr>
          <p:cNvCxnSpPr/>
          <p:nvPr/>
        </p:nvCxnSpPr>
        <p:spPr>
          <a:xfrm>
            <a:off x="867642" y="2172278"/>
            <a:ext cx="1052944" cy="1110673"/>
          </a:xfrm>
          <a:prstGeom prst="straightConnector1">
            <a:avLst/>
          </a:prstGeom>
          <a:ln>
            <a:solidFill>
              <a:schemeClr val="bg1"/>
            </a:solidFill>
            <a:tailEnd type="triangle"/>
          </a:ln>
        </p:spPr>
        <p:style>
          <a:lnRef idx="3">
            <a:schemeClr val="dk1"/>
          </a:lnRef>
          <a:fillRef idx="0">
            <a:schemeClr val="dk1"/>
          </a:fillRef>
          <a:effectRef idx="2">
            <a:schemeClr val="dk1"/>
          </a:effectRef>
          <a:fontRef idx="minor">
            <a:schemeClr val="tx1"/>
          </a:fontRef>
        </p:style>
      </p:cxnSp>
      <p:cxnSp>
        <p:nvCxnSpPr>
          <p:cNvPr id="10" name="Straight Arrow Connector 9">
            <a:extLst>
              <a:ext uri="{FF2B5EF4-FFF2-40B4-BE49-F238E27FC236}">
                <a16:creationId xmlns:a16="http://schemas.microsoft.com/office/drawing/2014/main" id="{42D74029-D6FE-2938-F6DF-602FCD9AA658}"/>
              </a:ext>
            </a:extLst>
          </p:cNvPr>
          <p:cNvCxnSpPr>
            <a:cxnSpLocks/>
          </p:cNvCxnSpPr>
          <p:nvPr/>
        </p:nvCxnSpPr>
        <p:spPr>
          <a:xfrm>
            <a:off x="879187" y="2172278"/>
            <a:ext cx="25400" cy="1179945"/>
          </a:xfrm>
          <a:prstGeom prst="straightConnector1">
            <a:avLst/>
          </a:prstGeom>
          <a:ln>
            <a:solidFill>
              <a:schemeClr val="bg1"/>
            </a:solidFill>
            <a:tailEnd type="triangle"/>
          </a:ln>
        </p:spPr>
        <p:style>
          <a:lnRef idx="3">
            <a:schemeClr val="dk1"/>
          </a:lnRef>
          <a:fillRef idx="0">
            <a:schemeClr val="dk1"/>
          </a:fillRef>
          <a:effectRef idx="2">
            <a:schemeClr val="dk1"/>
          </a:effectRef>
          <a:fontRef idx="minor">
            <a:schemeClr val="tx1"/>
          </a:fontRef>
        </p:style>
      </p:cxnSp>
      <p:sp>
        <p:nvSpPr>
          <p:cNvPr id="11" name="Oval 10">
            <a:extLst>
              <a:ext uri="{FF2B5EF4-FFF2-40B4-BE49-F238E27FC236}">
                <a16:creationId xmlns:a16="http://schemas.microsoft.com/office/drawing/2014/main" id="{7831A33E-2612-45D1-F1F0-57371C01F8AB}"/>
              </a:ext>
            </a:extLst>
          </p:cNvPr>
          <p:cNvSpPr/>
          <p:nvPr/>
        </p:nvSpPr>
        <p:spPr>
          <a:xfrm>
            <a:off x="1505528" y="5246253"/>
            <a:ext cx="912090" cy="912090"/>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E565D7F4-2920-5911-7086-757F822A07E3}"/>
              </a:ext>
            </a:extLst>
          </p:cNvPr>
          <p:cNvSpPr/>
          <p:nvPr/>
        </p:nvSpPr>
        <p:spPr>
          <a:xfrm>
            <a:off x="2694709" y="5246252"/>
            <a:ext cx="912090" cy="912090"/>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a:extLst>
              <a:ext uri="{FF2B5EF4-FFF2-40B4-BE49-F238E27FC236}">
                <a16:creationId xmlns:a16="http://schemas.microsoft.com/office/drawing/2014/main" id="{4FE6F4CE-E239-70EB-26D3-C8CB8E270185}"/>
              </a:ext>
            </a:extLst>
          </p:cNvPr>
          <p:cNvCxnSpPr>
            <a:cxnSpLocks/>
          </p:cNvCxnSpPr>
          <p:nvPr/>
        </p:nvCxnSpPr>
        <p:spPr>
          <a:xfrm>
            <a:off x="1941369" y="4169641"/>
            <a:ext cx="1168399" cy="1087582"/>
          </a:xfrm>
          <a:prstGeom prst="straightConnector1">
            <a:avLst/>
          </a:prstGeom>
          <a:ln>
            <a:solidFill>
              <a:schemeClr val="bg1"/>
            </a:solidFill>
            <a:tailEnd type="triangle"/>
          </a:ln>
        </p:spPr>
        <p:style>
          <a:lnRef idx="3">
            <a:schemeClr val="dk1"/>
          </a:lnRef>
          <a:fillRef idx="0">
            <a:schemeClr val="dk1"/>
          </a:fillRef>
          <a:effectRef idx="2">
            <a:schemeClr val="dk1"/>
          </a:effectRef>
          <a:fontRef idx="minor">
            <a:schemeClr val="tx1"/>
          </a:fontRef>
        </p:style>
      </p:cxnSp>
      <p:cxnSp>
        <p:nvCxnSpPr>
          <p:cNvPr id="14" name="Straight Arrow Connector 13">
            <a:extLst>
              <a:ext uri="{FF2B5EF4-FFF2-40B4-BE49-F238E27FC236}">
                <a16:creationId xmlns:a16="http://schemas.microsoft.com/office/drawing/2014/main" id="{E0727C65-F6C0-78C9-A469-40AAD8018B82}"/>
              </a:ext>
            </a:extLst>
          </p:cNvPr>
          <p:cNvCxnSpPr>
            <a:cxnSpLocks/>
          </p:cNvCxnSpPr>
          <p:nvPr/>
        </p:nvCxnSpPr>
        <p:spPr>
          <a:xfrm flipH="1">
            <a:off x="1955223" y="4158096"/>
            <a:ext cx="9238" cy="1087581"/>
          </a:xfrm>
          <a:prstGeom prst="straightConnector1">
            <a:avLst/>
          </a:prstGeom>
          <a:ln>
            <a:solidFill>
              <a:schemeClr val="bg1"/>
            </a:solidFill>
            <a:tailEnd type="triangle"/>
          </a:ln>
        </p:spPr>
        <p:style>
          <a:lnRef idx="3">
            <a:schemeClr val="dk1"/>
          </a:lnRef>
          <a:fillRef idx="0">
            <a:schemeClr val="dk1"/>
          </a:fillRef>
          <a:effectRef idx="2">
            <a:schemeClr val="dk1"/>
          </a:effectRef>
          <a:fontRef idx="minor">
            <a:schemeClr val="tx1"/>
          </a:fontRef>
        </p:style>
      </p:cxnSp>
      <p:cxnSp>
        <p:nvCxnSpPr>
          <p:cNvPr id="15" name="Straight Arrow Connector 14">
            <a:extLst>
              <a:ext uri="{FF2B5EF4-FFF2-40B4-BE49-F238E27FC236}">
                <a16:creationId xmlns:a16="http://schemas.microsoft.com/office/drawing/2014/main" id="{4A7C2072-1E04-8B83-DAA8-B48C97536A6F}"/>
              </a:ext>
            </a:extLst>
          </p:cNvPr>
          <p:cNvCxnSpPr>
            <a:cxnSpLocks/>
          </p:cNvCxnSpPr>
          <p:nvPr/>
        </p:nvCxnSpPr>
        <p:spPr>
          <a:xfrm>
            <a:off x="890732" y="4227368"/>
            <a:ext cx="13855" cy="1018310"/>
          </a:xfrm>
          <a:prstGeom prst="straightConnector1">
            <a:avLst/>
          </a:prstGeom>
          <a:ln>
            <a:solidFill>
              <a:schemeClr val="bg1"/>
            </a:solidFill>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6725838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875C0C-EB85-111F-C04C-3F0A4F091C05}"/>
            </a:ext>
          </a:extLst>
        </p:cNvPr>
        <p:cNvGrpSpPr/>
        <p:nvPr/>
      </p:nvGrpSpPr>
      <p:grpSpPr>
        <a:xfrm>
          <a:off x="0" y="0"/>
          <a:ext cx="0" cy="0"/>
          <a:chOff x="0" y="0"/>
          <a:chExt cx="0" cy="0"/>
        </a:xfrm>
      </p:grpSpPr>
      <p:sp>
        <p:nvSpPr>
          <p:cNvPr id="4" name="Title 6">
            <a:extLst>
              <a:ext uri="{FF2B5EF4-FFF2-40B4-BE49-F238E27FC236}">
                <a16:creationId xmlns:a16="http://schemas.microsoft.com/office/drawing/2014/main" id="{FE69E503-1B08-22EF-C2BA-92F286F7C7B7}"/>
              </a:ext>
            </a:extLst>
          </p:cNvPr>
          <p:cNvSpPr txBox="1">
            <a:spLocks/>
          </p:cNvSpPr>
          <p:nvPr/>
        </p:nvSpPr>
        <p:spPr>
          <a:xfrm>
            <a:off x="0" y="0"/>
            <a:ext cx="11482251" cy="73516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i="0" kern="1200">
                <a:solidFill>
                  <a:srgbClr val="E84A27"/>
                </a:solidFill>
                <a:latin typeface="Georgia" panose="02040502050405020303" pitchFamily="18" charset="0"/>
                <a:ea typeface="+mj-ea"/>
                <a:cs typeface="+mj-cs"/>
              </a:defRPr>
            </a:lvl1pPr>
          </a:lstStyle>
          <a:p>
            <a:r>
              <a:rPr lang="en-US" dirty="0">
                <a:latin typeface="Calibri"/>
                <a:cs typeface="Calibri"/>
              </a:rPr>
              <a:t>Algorithms for Memory and Simulation</a:t>
            </a:r>
            <a:endParaRPr lang="en-US" dirty="0"/>
          </a:p>
        </p:txBody>
      </p:sp>
      <p:sp>
        <p:nvSpPr>
          <p:cNvPr id="2" name="TextBox 1" descr="FIG. 1. Lateral views of the brains of a number of extant vertebrate species (the brains are not drawn to the same scale). While there is tremendous variation in both overall brain size (see Fig. 2) and the size of most brain divisions, most vertebrates possess brains that can be divided into the same number of divisions. aob, accessory olfactory bulb (cross-hatched); cb, cerebellum (stippled); ch, cerebral hemispheres (cross-hatched); m, medulla oblongata; ob, olfactory bulb (cross-hatched); ot, optic tectum (black); and p, pituitary gland. Modified from Braun and Northcutt (1999).">
            <a:extLst>
              <a:ext uri="{FF2B5EF4-FFF2-40B4-BE49-F238E27FC236}">
                <a16:creationId xmlns:a16="http://schemas.microsoft.com/office/drawing/2014/main" id="{D969B2CC-0439-482E-A7B3-084486CB7F40}"/>
              </a:ext>
            </a:extLst>
          </p:cNvPr>
          <p:cNvSpPr txBox="1"/>
          <p:nvPr/>
        </p:nvSpPr>
        <p:spPr>
          <a:xfrm>
            <a:off x="217018" y="886691"/>
            <a:ext cx="11709939" cy="1692771"/>
          </a:xfrm>
          <a:prstGeom prst="rect">
            <a:avLst/>
          </a:prstGeom>
          <a:noFill/>
        </p:spPr>
        <p:txBody>
          <a:bodyPr wrap="square" rtlCol="0">
            <a:spAutoFit/>
          </a:bodyPr>
          <a:lstStyle/>
          <a:p>
            <a:r>
              <a:rPr lang="en-US" sz="3200" b="1" dirty="0"/>
              <a:t>The Helmholtz Machine and Early Generative AI</a:t>
            </a:r>
          </a:p>
          <a:p>
            <a:pPr marL="342900" indent="-342900">
              <a:buFont typeface="Arial" panose="020B0604020202020204" pitchFamily="34" charset="0"/>
              <a:buChar char="•"/>
            </a:pPr>
            <a:r>
              <a:rPr lang="en-US" sz="2400" dirty="0"/>
              <a:t>The same logic powers perception, memory, and learning.</a:t>
            </a:r>
          </a:p>
          <a:p>
            <a:pPr marL="342900" indent="-342900">
              <a:buFont typeface="Arial" panose="020B0604020202020204" pitchFamily="34" charset="0"/>
              <a:buChar char="•"/>
            </a:pPr>
            <a:r>
              <a:rPr lang="en-US" sz="2400" dirty="0"/>
              <a:t>Predict → compare → correct.</a:t>
            </a:r>
          </a:p>
          <a:p>
            <a:pPr marL="342900" indent="-342900">
              <a:buFont typeface="Arial" panose="020B0604020202020204" pitchFamily="34" charset="0"/>
              <a:buChar char="•"/>
            </a:pPr>
            <a:r>
              <a:rPr lang="en-US" sz="2400" dirty="0"/>
              <a:t>Early generative networks made this process explicit.</a:t>
            </a:r>
          </a:p>
        </p:txBody>
      </p:sp>
      <p:pic>
        <p:nvPicPr>
          <p:cNvPr id="3" name="Picture 2" descr="A diagram of a brain function&#10;&#10;AI-generated content may be incorrect.">
            <a:extLst>
              <a:ext uri="{FF2B5EF4-FFF2-40B4-BE49-F238E27FC236}">
                <a16:creationId xmlns:a16="http://schemas.microsoft.com/office/drawing/2014/main" id="{EEACB74F-A239-8C93-0C8B-B7AFCD55B4D3}"/>
              </a:ext>
            </a:extLst>
          </p:cNvPr>
          <p:cNvPicPr>
            <a:picLocks noChangeAspect="1"/>
          </p:cNvPicPr>
          <p:nvPr/>
        </p:nvPicPr>
        <p:blipFill>
          <a:blip r:embed="rId3"/>
          <a:srcRect b="16405"/>
          <a:stretch>
            <a:fillRect/>
          </a:stretch>
        </p:blipFill>
        <p:spPr>
          <a:xfrm>
            <a:off x="1013791" y="2579462"/>
            <a:ext cx="9730966" cy="3391847"/>
          </a:xfrm>
          <a:prstGeom prst="rect">
            <a:avLst/>
          </a:prstGeom>
        </p:spPr>
      </p:pic>
    </p:spTree>
    <p:extLst>
      <p:ext uri="{BB962C8B-B14F-4D97-AF65-F5344CB8AC3E}">
        <p14:creationId xmlns:p14="http://schemas.microsoft.com/office/powerpoint/2010/main" val="33191772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73CCC3-1A1E-4731-4E11-3CDEAF89D043}"/>
            </a:ext>
          </a:extLst>
        </p:cNvPr>
        <p:cNvGrpSpPr/>
        <p:nvPr/>
      </p:nvGrpSpPr>
      <p:grpSpPr>
        <a:xfrm>
          <a:off x="0" y="0"/>
          <a:ext cx="0" cy="0"/>
          <a:chOff x="0" y="0"/>
          <a:chExt cx="0" cy="0"/>
        </a:xfrm>
      </p:grpSpPr>
      <p:sp>
        <p:nvSpPr>
          <p:cNvPr id="4" name="Title 6">
            <a:extLst>
              <a:ext uri="{FF2B5EF4-FFF2-40B4-BE49-F238E27FC236}">
                <a16:creationId xmlns:a16="http://schemas.microsoft.com/office/drawing/2014/main" id="{6B681CF7-2E7F-7848-19F6-2664290B3314}"/>
              </a:ext>
            </a:extLst>
          </p:cNvPr>
          <p:cNvSpPr txBox="1">
            <a:spLocks/>
          </p:cNvSpPr>
          <p:nvPr/>
        </p:nvSpPr>
        <p:spPr>
          <a:xfrm>
            <a:off x="0" y="0"/>
            <a:ext cx="11482251" cy="73516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i="0" kern="1200">
                <a:solidFill>
                  <a:srgbClr val="E84A27"/>
                </a:solidFill>
                <a:latin typeface="Georgia" panose="02040502050405020303" pitchFamily="18" charset="0"/>
                <a:ea typeface="+mj-ea"/>
                <a:cs typeface="+mj-cs"/>
              </a:defRPr>
            </a:lvl1pPr>
          </a:lstStyle>
          <a:p>
            <a:r>
              <a:rPr lang="en-US" dirty="0">
                <a:latin typeface="Calibri"/>
                <a:cs typeface="Calibri"/>
              </a:rPr>
              <a:t>Algorithms for Memory and Simulation</a:t>
            </a:r>
            <a:endParaRPr lang="en-US" dirty="0"/>
          </a:p>
        </p:txBody>
      </p:sp>
      <p:sp>
        <p:nvSpPr>
          <p:cNvPr id="2" name="TextBox 1" descr="FIG. 1. Lateral views of the brains of a number of extant vertebrate species (the brains are not drawn to the same scale). While there is tremendous variation in both overall brain size (see Fig. 2) and the size of most brain divisions, most vertebrates possess brains that can be divided into the same number of divisions. aob, accessory olfactory bulb (cross-hatched); cb, cerebellum (stippled); ch, cerebral hemispheres (cross-hatched); m, medulla oblongata; ob, olfactory bulb (cross-hatched); ot, optic tectum (black); and p, pituitary gland. Modified from Braun and Northcutt (1999).">
            <a:extLst>
              <a:ext uri="{FF2B5EF4-FFF2-40B4-BE49-F238E27FC236}">
                <a16:creationId xmlns:a16="http://schemas.microsoft.com/office/drawing/2014/main" id="{7E1A2334-3599-D013-795E-FA17613E672B}"/>
              </a:ext>
            </a:extLst>
          </p:cNvPr>
          <p:cNvSpPr txBox="1"/>
          <p:nvPr/>
        </p:nvSpPr>
        <p:spPr>
          <a:xfrm>
            <a:off x="217019" y="886691"/>
            <a:ext cx="3904408" cy="3293209"/>
          </a:xfrm>
          <a:prstGeom prst="rect">
            <a:avLst/>
          </a:prstGeom>
          <a:noFill/>
        </p:spPr>
        <p:txBody>
          <a:bodyPr wrap="square" rtlCol="0">
            <a:spAutoFit/>
          </a:bodyPr>
          <a:lstStyle/>
          <a:p>
            <a:r>
              <a:rPr lang="en-US" sz="3200" b="1" dirty="0"/>
              <a:t>Generative Models Learn Without Labels</a:t>
            </a:r>
          </a:p>
          <a:p>
            <a:pPr marL="342900" indent="-342900">
              <a:buFont typeface="Arial" panose="020B0604020202020204" pitchFamily="34" charset="0"/>
              <a:buChar char="•"/>
            </a:pPr>
            <a:r>
              <a:rPr lang="en-US" sz="2400" dirty="0"/>
              <a:t>No teacher needed.</a:t>
            </a:r>
          </a:p>
          <a:p>
            <a:pPr marL="342900" indent="-342900">
              <a:buFont typeface="Arial" panose="020B0604020202020204" pitchFamily="34" charset="0"/>
              <a:buChar char="•"/>
            </a:pPr>
            <a:r>
              <a:rPr lang="en-US" sz="2400" dirty="0"/>
              <a:t>Prediction itself is the lesson.</a:t>
            </a:r>
          </a:p>
          <a:p>
            <a:pPr marL="342900" indent="-342900">
              <a:buFont typeface="Arial" panose="020B0604020202020204" pitchFamily="34" charset="0"/>
              <a:buChar char="•"/>
            </a:pPr>
            <a:r>
              <a:rPr lang="en-US" sz="2400" dirty="0"/>
              <a:t>Learning happens by reducing surprise.</a:t>
            </a:r>
          </a:p>
          <a:p>
            <a:pPr marL="342900" indent="-342900">
              <a:buFont typeface="Arial" panose="020B0604020202020204" pitchFamily="34" charset="0"/>
              <a:buChar char="•"/>
            </a:pPr>
            <a:endParaRPr lang="en-US" sz="2400" dirty="0"/>
          </a:p>
        </p:txBody>
      </p:sp>
      <p:pic>
        <p:nvPicPr>
          <p:cNvPr id="6146" name="Picture 2" descr="Generative and Discriminative Models | LearnOpenCV #">
            <a:extLst>
              <a:ext uri="{FF2B5EF4-FFF2-40B4-BE49-F238E27FC236}">
                <a16:creationId xmlns:a16="http://schemas.microsoft.com/office/drawing/2014/main" id="{916AF0BB-559F-70C8-88A2-D3630ED09B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07914" y="2351597"/>
            <a:ext cx="8784086" cy="36566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24186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7A3C35-FAFE-9C2B-1C1C-ADCD2F61C3A3}"/>
            </a:ext>
          </a:extLst>
        </p:cNvPr>
        <p:cNvGrpSpPr/>
        <p:nvPr/>
      </p:nvGrpSpPr>
      <p:grpSpPr>
        <a:xfrm>
          <a:off x="0" y="0"/>
          <a:ext cx="0" cy="0"/>
          <a:chOff x="0" y="0"/>
          <a:chExt cx="0" cy="0"/>
        </a:xfrm>
      </p:grpSpPr>
      <p:sp>
        <p:nvSpPr>
          <p:cNvPr id="4" name="Title 6">
            <a:extLst>
              <a:ext uri="{FF2B5EF4-FFF2-40B4-BE49-F238E27FC236}">
                <a16:creationId xmlns:a16="http://schemas.microsoft.com/office/drawing/2014/main" id="{BD898EB6-064A-C8A8-B2C1-EBC218BF7C79}"/>
              </a:ext>
            </a:extLst>
          </p:cNvPr>
          <p:cNvSpPr txBox="1">
            <a:spLocks/>
          </p:cNvSpPr>
          <p:nvPr/>
        </p:nvSpPr>
        <p:spPr>
          <a:xfrm>
            <a:off x="0" y="0"/>
            <a:ext cx="11482251" cy="73516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i="0" kern="1200">
                <a:solidFill>
                  <a:srgbClr val="E84A27"/>
                </a:solidFill>
                <a:latin typeface="Georgia" panose="02040502050405020303" pitchFamily="18" charset="0"/>
                <a:ea typeface="+mj-ea"/>
                <a:cs typeface="+mj-cs"/>
              </a:defRPr>
            </a:lvl1pPr>
          </a:lstStyle>
          <a:p>
            <a:r>
              <a:rPr lang="en-US" dirty="0">
                <a:latin typeface="Calibri"/>
                <a:cs typeface="Calibri"/>
              </a:rPr>
              <a:t>Algorithms for Memory and Simulation</a:t>
            </a:r>
            <a:endParaRPr lang="en-US" dirty="0"/>
          </a:p>
        </p:txBody>
      </p:sp>
      <p:sp>
        <p:nvSpPr>
          <p:cNvPr id="2" name="TextBox 1" descr="FIG. 1. Lateral views of the brains of a number of extant vertebrate species (the brains are not drawn to the same scale). While there is tremendous variation in both overall brain size (see Fig. 2) and the size of most brain divisions, most vertebrates possess brains that can be divided into the same number of divisions. aob, accessory olfactory bulb (cross-hatched); cb, cerebellum (stippled); ch, cerebral hemispheres (cross-hatched); m, medulla oblongata; ob, olfactory bulb (cross-hatched); ot, optic tectum (black); and p, pituitary gland. Modified from Braun and Northcutt (1999).">
            <a:extLst>
              <a:ext uri="{FF2B5EF4-FFF2-40B4-BE49-F238E27FC236}">
                <a16:creationId xmlns:a16="http://schemas.microsoft.com/office/drawing/2014/main" id="{8E5265A3-7ED9-4087-B264-D573D2173BB6}"/>
              </a:ext>
            </a:extLst>
          </p:cNvPr>
          <p:cNvSpPr txBox="1"/>
          <p:nvPr/>
        </p:nvSpPr>
        <p:spPr>
          <a:xfrm>
            <a:off x="5870713" y="1610115"/>
            <a:ext cx="5287618" cy="3293209"/>
          </a:xfrm>
          <a:prstGeom prst="rect">
            <a:avLst/>
          </a:prstGeom>
          <a:noFill/>
        </p:spPr>
        <p:txBody>
          <a:bodyPr wrap="square" rtlCol="0">
            <a:spAutoFit/>
          </a:bodyPr>
          <a:lstStyle/>
          <a:p>
            <a:r>
              <a:rPr lang="en-US" sz="3200" b="1" dirty="0"/>
              <a:t>Prediction Error Minimization – The Core Algorithm</a:t>
            </a:r>
          </a:p>
          <a:p>
            <a:pPr marL="342900" indent="-342900">
              <a:buFont typeface="Arial" panose="020B0604020202020204" pitchFamily="34" charset="0"/>
              <a:buChar char="•"/>
            </a:pPr>
            <a:r>
              <a:rPr lang="en-US" sz="2400" dirty="0"/>
              <a:t>Brains and models learn by reducing surprise.</a:t>
            </a:r>
          </a:p>
          <a:p>
            <a:pPr marL="342900" indent="-342900">
              <a:buFont typeface="Arial" panose="020B0604020202020204" pitchFamily="34" charset="0"/>
              <a:buChar char="•"/>
            </a:pPr>
            <a:r>
              <a:rPr lang="en-US" sz="2400" dirty="0"/>
              <a:t>Prediction errors are not mistakes—they’re information.</a:t>
            </a:r>
          </a:p>
          <a:p>
            <a:pPr marL="342900" indent="-342900">
              <a:buFont typeface="Arial" panose="020B0604020202020204" pitchFamily="34" charset="0"/>
              <a:buChar char="•"/>
            </a:pPr>
            <a:r>
              <a:rPr lang="en-US" sz="2400" dirty="0"/>
              <a:t>Every perception is an experiment.</a:t>
            </a:r>
          </a:p>
          <a:p>
            <a:pPr marL="342900" indent="-342900">
              <a:buFont typeface="Arial" panose="020B0604020202020204" pitchFamily="34" charset="0"/>
              <a:buChar char="•"/>
            </a:pPr>
            <a:endParaRPr lang="en-US" sz="2400" dirty="0"/>
          </a:p>
        </p:txBody>
      </p:sp>
      <p:pic>
        <p:nvPicPr>
          <p:cNvPr id="8194" name="Picture 2" descr="1 McClelland and Rumelhart's (1981) interactive activation model of... |  Download Scientific Diagram">
            <a:extLst>
              <a:ext uri="{FF2B5EF4-FFF2-40B4-BE49-F238E27FC236}">
                <a16:creationId xmlns:a16="http://schemas.microsoft.com/office/drawing/2014/main" id="{95D6D676-1F76-9910-F09B-159B2E0900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6768" y="940903"/>
            <a:ext cx="5119458" cy="46316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23144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82E394-5B7F-6B47-EA92-4555BF85B889}"/>
            </a:ext>
          </a:extLst>
        </p:cNvPr>
        <p:cNvGrpSpPr/>
        <p:nvPr/>
      </p:nvGrpSpPr>
      <p:grpSpPr>
        <a:xfrm>
          <a:off x="0" y="0"/>
          <a:ext cx="0" cy="0"/>
          <a:chOff x="0" y="0"/>
          <a:chExt cx="0" cy="0"/>
        </a:xfrm>
      </p:grpSpPr>
      <p:sp>
        <p:nvSpPr>
          <p:cNvPr id="4" name="Title 6">
            <a:extLst>
              <a:ext uri="{FF2B5EF4-FFF2-40B4-BE49-F238E27FC236}">
                <a16:creationId xmlns:a16="http://schemas.microsoft.com/office/drawing/2014/main" id="{D698AD32-3F19-D8CB-FBFF-5F84C5C2CE57}"/>
              </a:ext>
            </a:extLst>
          </p:cNvPr>
          <p:cNvSpPr txBox="1">
            <a:spLocks/>
          </p:cNvSpPr>
          <p:nvPr/>
        </p:nvSpPr>
        <p:spPr>
          <a:xfrm>
            <a:off x="0" y="0"/>
            <a:ext cx="11482251" cy="73516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i="0" kern="1200">
                <a:solidFill>
                  <a:srgbClr val="E84A27"/>
                </a:solidFill>
                <a:latin typeface="Georgia" panose="02040502050405020303" pitchFamily="18" charset="0"/>
                <a:ea typeface="+mj-ea"/>
                <a:cs typeface="+mj-cs"/>
              </a:defRPr>
            </a:lvl1pPr>
          </a:lstStyle>
          <a:p>
            <a:r>
              <a:rPr lang="en-US" dirty="0">
                <a:latin typeface="Calibri"/>
                <a:cs typeface="Calibri"/>
              </a:rPr>
              <a:t>Algorithms for Memory and Simulation</a:t>
            </a:r>
            <a:endParaRPr lang="en-US" dirty="0"/>
          </a:p>
        </p:txBody>
      </p:sp>
      <p:sp>
        <p:nvSpPr>
          <p:cNvPr id="2" name="TextBox 1" descr="FIG. 1. Lateral views of the brains of a number of extant vertebrate species (the brains are not drawn to the same scale). While there is tremendous variation in both overall brain size (see Fig. 2) and the size of most brain divisions, most vertebrates possess brains that can be divided into the same number of divisions. aob, accessory olfactory bulb (cross-hatched); cb, cerebellum (stippled); ch, cerebral hemispheres (cross-hatched); m, medulla oblongata; ob, olfactory bulb (cross-hatched); ot, optic tectum (black); and p, pituitary gland. Modified from Braun and Northcutt (1999).">
            <a:extLst>
              <a:ext uri="{FF2B5EF4-FFF2-40B4-BE49-F238E27FC236}">
                <a16:creationId xmlns:a16="http://schemas.microsoft.com/office/drawing/2014/main" id="{3C15D8F4-78C6-075F-E3E0-2543E72755CB}"/>
              </a:ext>
            </a:extLst>
          </p:cNvPr>
          <p:cNvSpPr txBox="1"/>
          <p:nvPr/>
        </p:nvSpPr>
        <p:spPr>
          <a:xfrm>
            <a:off x="6194633" y="1623367"/>
            <a:ext cx="5287618" cy="2554545"/>
          </a:xfrm>
          <a:prstGeom prst="rect">
            <a:avLst/>
          </a:prstGeom>
          <a:noFill/>
        </p:spPr>
        <p:txBody>
          <a:bodyPr wrap="square" rtlCol="0">
            <a:spAutoFit/>
          </a:bodyPr>
          <a:lstStyle/>
          <a:p>
            <a:r>
              <a:rPr lang="en-US" sz="3200" b="1" dirty="0"/>
              <a:t>Perception as Constrained Hallucination</a:t>
            </a:r>
          </a:p>
          <a:p>
            <a:pPr marL="342900" indent="-342900">
              <a:buFont typeface="Arial" panose="020B0604020202020204" pitchFamily="34" charset="0"/>
              <a:buChar char="•"/>
            </a:pPr>
            <a:r>
              <a:rPr lang="en-US" sz="2400" dirty="0"/>
              <a:t>Your brain is always hallucinating.</a:t>
            </a:r>
          </a:p>
          <a:p>
            <a:pPr marL="342900" indent="-342900">
              <a:buFont typeface="Arial" panose="020B0604020202020204" pitchFamily="34" charset="0"/>
              <a:buChar char="•"/>
            </a:pPr>
            <a:r>
              <a:rPr lang="en-US" sz="2400" dirty="0"/>
              <a:t>Sensation just keeps it in check.</a:t>
            </a:r>
          </a:p>
          <a:p>
            <a:pPr marL="342900" indent="-342900">
              <a:buFont typeface="Arial" panose="020B0604020202020204" pitchFamily="34" charset="0"/>
              <a:buChar char="•"/>
            </a:pPr>
            <a:r>
              <a:rPr lang="en-US" sz="2400" dirty="0"/>
              <a:t>Prediction creates perception.</a:t>
            </a:r>
          </a:p>
          <a:p>
            <a:pPr marL="342900" indent="-342900">
              <a:buFont typeface="Arial" panose="020B0604020202020204" pitchFamily="34" charset="0"/>
              <a:buChar char="•"/>
            </a:pPr>
            <a:endParaRPr lang="en-US" sz="2400" dirty="0"/>
          </a:p>
        </p:txBody>
      </p:sp>
      <p:pic>
        <p:nvPicPr>
          <p:cNvPr id="10242" name="Picture 2" descr="Checker shadow illusion - Wikipedia">
            <a:extLst>
              <a:ext uri="{FF2B5EF4-FFF2-40B4-BE49-F238E27FC236}">
                <a16:creationId xmlns:a16="http://schemas.microsoft.com/office/drawing/2014/main" id="{5EA75899-5051-58D2-B628-678E296DDA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5973" y="1224900"/>
            <a:ext cx="5287618" cy="4022985"/>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a:extLst>
              <a:ext uri="{FF2B5EF4-FFF2-40B4-BE49-F238E27FC236}">
                <a16:creationId xmlns:a16="http://schemas.microsoft.com/office/drawing/2014/main" id="{F17C63C8-CFFA-5B06-3330-CE092BF20BA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2717" y="1028130"/>
            <a:ext cx="5691395" cy="44165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6569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EE0940-C59E-1E0C-115A-ED5F95C0DC06}"/>
            </a:ext>
          </a:extLst>
        </p:cNvPr>
        <p:cNvGrpSpPr/>
        <p:nvPr/>
      </p:nvGrpSpPr>
      <p:grpSpPr>
        <a:xfrm>
          <a:off x="0" y="0"/>
          <a:ext cx="0" cy="0"/>
          <a:chOff x="0" y="0"/>
          <a:chExt cx="0" cy="0"/>
        </a:xfrm>
      </p:grpSpPr>
      <p:sp>
        <p:nvSpPr>
          <p:cNvPr id="4" name="Title 6">
            <a:extLst>
              <a:ext uri="{FF2B5EF4-FFF2-40B4-BE49-F238E27FC236}">
                <a16:creationId xmlns:a16="http://schemas.microsoft.com/office/drawing/2014/main" id="{E7B1DC93-989F-EF6C-9E33-E2EF48BF3AAF}"/>
              </a:ext>
            </a:extLst>
          </p:cNvPr>
          <p:cNvSpPr txBox="1">
            <a:spLocks/>
          </p:cNvSpPr>
          <p:nvPr/>
        </p:nvSpPr>
        <p:spPr>
          <a:xfrm>
            <a:off x="0" y="0"/>
            <a:ext cx="11482251" cy="73516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i="0" kern="1200">
                <a:solidFill>
                  <a:srgbClr val="E84A27"/>
                </a:solidFill>
                <a:latin typeface="Georgia" panose="02040502050405020303" pitchFamily="18" charset="0"/>
                <a:ea typeface="+mj-ea"/>
                <a:cs typeface="+mj-cs"/>
              </a:defRPr>
            </a:lvl1pPr>
          </a:lstStyle>
          <a:p>
            <a:r>
              <a:rPr lang="en-US" dirty="0">
                <a:latin typeface="Calibri"/>
                <a:cs typeface="Calibri"/>
              </a:rPr>
              <a:t>Algorithms for Memory and Simulation</a:t>
            </a:r>
            <a:endParaRPr lang="en-US" dirty="0"/>
          </a:p>
        </p:txBody>
      </p:sp>
      <p:sp>
        <p:nvSpPr>
          <p:cNvPr id="2" name="TextBox 1" descr="FIG. 1. Lateral views of the brains of a number of extant vertebrate species (the brains are not drawn to the same scale). While there is tremendous variation in both overall brain size (see Fig. 2) and the size of most brain divisions, most vertebrates possess brains that can be divided into the same number of divisions. aob, accessory olfactory bulb (cross-hatched); cb, cerebellum (stippled); ch, cerebral hemispheres (cross-hatched); m, medulla oblongata; ob, olfactory bulb (cross-hatched); ot, optic tectum (black); and p, pituitary gland. Modified from Braun and Northcutt (1999).">
            <a:extLst>
              <a:ext uri="{FF2B5EF4-FFF2-40B4-BE49-F238E27FC236}">
                <a16:creationId xmlns:a16="http://schemas.microsoft.com/office/drawing/2014/main" id="{778189FB-8080-5D09-6375-5D0582843832}"/>
              </a:ext>
            </a:extLst>
          </p:cNvPr>
          <p:cNvSpPr txBox="1"/>
          <p:nvPr/>
        </p:nvSpPr>
        <p:spPr>
          <a:xfrm>
            <a:off x="4625012" y="1924071"/>
            <a:ext cx="5797065" cy="2431435"/>
          </a:xfrm>
          <a:prstGeom prst="rect">
            <a:avLst/>
          </a:prstGeom>
          <a:noFill/>
        </p:spPr>
        <p:txBody>
          <a:bodyPr wrap="square" rtlCol="0">
            <a:spAutoFit/>
          </a:bodyPr>
          <a:lstStyle/>
          <a:p>
            <a:r>
              <a:rPr lang="en-US" sz="3200" b="1" dirty="0"/>
              <a:t>Prediction and Input in Balance</a:t>
            </a:r>
          </a:p>
          <a:p>
            <a:pPr marL="342900" indent="-342900">
              <a:buFont typeface="Arial" panose="020B0604020202020204" pitchFamily="34" charset="0"/>
              <a:buChar char="•"/>
            </a:pPr>
            <a:r>
              <a:rPr lang="en-US" sz="2400" dirty="0"/>
              <a:t>Perception = prediction + evidence.</a:t>
            </a:r>
          </a:p>
          <a:p>
            <a:pPr marL="342900" indent="-342900">
              <a:buFont typeface="Arial" panose="020B0604020202020204" pitchFamily="34" charset="0"/>
              <a:buChar char="•"/>
            </a:pPr>
            <a:r>
              <a:rPr lang="en-US" sz="2400" dirty="0"/>
              <a:t>Too much prediction → hallucination.</a:t>
            </a:r>
          </a:p>
          <a:p>
            <a:pPr marL="342900" indent="-342900">
              <a:buFont typeface="Arial" panose="020B0604020202020204" pitchFamily="34" charset="0"/>
              <a:buChar char="•"/>
            </a:pPr>
            <a:r>
              <a:rPr lang="en-US" sz="2400" dirty="0"/>
              <a:t>Too much input → noise and confusion.</a:t>
            </a:r>
          </a:p>
          <a:p>
            <a:pPr marL="342900" indent="-342900">
              <a:buFont typeface="Arial" panose="020B0604020202020204" pitchFamily="34" charset="0"/>
              <a:buChar char="•"/>
            </a:pPr>
            <a:r>
              <a:rPr lang="en-US" sz="2400" dirty="0"/>
              <a:t>The mind needs both to stay grounded.</a:t>
            </a:r>
          </a:p>
          <a:p>
            <a:pPr marL="342900" indent="-342900">
              <a:buFont typeface="Arial" panose="020B0604020202020204" pitchFamily="34" charset="0"/>
              <a:buChar char="•"/>
            </a:pPr>
            <a:endParaRPr lang="en-US" sz="2400" dirty="0"/>
          </a:p>
        </p:txBody>
      </p:sp>
      <p:cxnSp>
        <p:nvCxnSpPr>
          <p:cNvPr id="6" name="Straight Connector 5">
            <a:extLst>
              <a:ext uri="{FF2B5EF4-FFF2-40B4-BE49-F238E27FC236}">
                <a16:creationId xmlns:a16="http://schemas.microsoft.com/office/drawing/2014/main" id="{082F2AC7-0254-0E6F-4C96-866FB5C6AF6C}"/>
              </a:ext>
            </a:extLst>
          </p:cNvPr>
          <p:cNvCxnSpPr>
            <a:cxnSpLocks/>
          </p:cNvCxnSpPr>
          <p:nvPr/>
        </p:nvCxnSpPr>
        <p:spPr>
          <a:xfrm>
            <a:off x="2123506" y="1583344"/>
            <a:ext cx="0" cy="1451126"/>
          </a:xfrm>
          <a:prstGeom prst="line">
            <a:avLst/>
          </a:prstGeom>
          <a:ln w="63500">
            <a:headEnd type="none" w="lg" len="med"/>
            <a:tailEnd type="triangle" w="lg" len="med"/>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5345E65E-F6B0-92E2-C5C5-C727DC75E12A}"/>
              </a:ext>
            </a:extLst>
          </p:cNvPr>
          <p:cNvSpPr txBox="1"/>
          <p:nvPr/>
        </p:nvSpPr>
        <p:spPr>
          <a:xfrm>
            <a:off x="1781105" y="5216181"/>
            <a:ext cx="849913" cy="461665"/>
          </a:xfrm>
          <a:prstGeom prst="rect">
            <a:avLst/>
          </a:prstGeom>
          <a:noFill/>
        </p:spPr>
        <p:txBody>
          <a:bodyPr wrap="none" rtlCol="0">
            <a:spAutoFit/>
          </a:bodyPr>
          <a:lstStyle/>
          <a:p>
            <a:r>
              <a:rPr lang="en-US" sz="2400" dirty="0"/>
              <a:t>Input</a:t>
            </a:r>
          </a:p>
        </p:txBody>
      </p:sp>
      <p:sp>
        <p:nvSpPr>
          <p:cNvPr id="8" name="TextBox 7">
            <a:extLst>
              <a:ext uri="{FF2B5EF4-FFF2-40B4-BE49-F238E27FC236}">
                <a16:creationId xmlns:a16="http://schemas.microsoft.com/office/drawing/2014/main" id="{74D5CBC3-2D4F-F8CE-032F-CBAEF7613CCC}"/>
              </a:ext>
            </a:extLst>
          </p:cNvPr>
          <p:cNvSpPr txBox="1"/>
          <p:nvPr/>
        </p:nvSpPr>
        <p:spPr>
          <a:xfrm>
            <a:off x="1539328" y="1161702"/>
            <a:ext cx="1459823" cy="461665"/>
          </a:xfrm>
          <a:prstGeom prst="rect">
            <a:avLst/>
          </a:prstGeom>
          <a:noFill/>
        </p:spPr>
        <p:txBody>
          <a:bodyPr wrap="none" rtlCol="0">
            <a:spAutoFit/>
          </a:bodyPr>
          <a:lstStyle/>
          <a:p>
            <a:r>
              <a:rPr lang="en-US" sz="2400" dirty="0"/>
              <a:t>Prediction</a:t>
            </a:r>
          </a:p>
        </p:txBody>
      </p:sp>
      <p:cxnSp>
        <p:nvCxnSpPr>
          <p:cNvPr id="12" name="Straight Connector 11">
            <a:extLst>
              <a:ext uri="{FF2B5EF4-FFF2-40B4-BE49-F238E27FC236}">
                <a16:creationId xmlns:a16="http://schemas.microsoft.com/office/drawing/2014/main" id="{B3012996-0AD8-1689-701B-A373D0315C69}"/>
              </a:ext>
            </a:extLst>
          </p:cNvPr>
          <p:cNvCxnSpPr>
            <a:cxnSpLocks/>
          </p:cNvCxnSpPr>
          <p:nvPr/>
        </p:nvCxnSpPr>
        <p:spPr>
          <a:xfrm>
            <a:off x="2123506" y="3731926"/>
            <a:ext cx="0" cy="1484255"/>
          </a:xfrm>
          <a:prstGeom prst="line">
            <a:avLst/>
          </a:prstGeom>
          <a:ln w="63500">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D55FAD39-F654-79D9-DC50-CDBBAB737424}"/>
              </a:ext>
            </a:extLst>
          </p:cNvPr>
          <p:cNvSpPr txBox="1"/>
          <p:nvPr/>
        </p:nvSpPr>
        <p:spPr>
          <a:xfrm>
            <a:off x="1524335" y="3139789"/>
            <a:ext cx="1535228" cy="461665"/>
          </a:xfrm>
          <a:prstGeom prst="rect">
            <a:avLst/>
          </a:prstGeom>
          <a:noFill/>
        </p:spPr>
        <p:txBody>
          <a:bodyPr wrap="none" rtlCol="0">
            <a:spAutoFit/>
          </a:bodyPr>
          <a:lstStyle/>
          <a:p>
            <a:r>
              <a:rPr lang="en-US" sz="2400" dirty="0"/>
              <a:t>Perception</a:t>
            </a:r>
          </a:p>
        </p:txBody>
      </p:sp>
    </p:spTree>
    <p:extLst>
      <p:ext uri="{BB962C8B-B14F-4D97-AF65-F5344CB8AC3E}">
        <p14:creationId xmlns:p14="http://schemas.microsoft.com/office/powerpoint/2010/main" val="17933807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B2C1C1-AA9A-FEFF-7E80-9A614B11F803}"/>
            </a:ext>
          </a:extLst>
        </p:cNvPr>
        <p:cNvGrpSpPr/>
        <p:nvPr/>
      </p:nvGrpSpPr>
      <p:grpSpPr>
        <a:xfrm>
          <a:off x="0" y="0"/>
          <a:ext cx="0" cy="0"/>
          <a:chOff x="0" y="0"/>
          <a:chExt cx="0" cy="0"/>
        </a:xfrm>
      </p:grpSpPr>
      <p:sp>
        <p:nvSpPr>
          <p:cNvPr id="4" name="Title 6">
            <a:extLst>
              <a:ext uri="{FF2B5EF4-FFF2-40B4-BE49-F238E27FC236}">
                <a16:creationId xmlns:a16="http://schemas.microsoft.com/office/drawing/2014/main" id="{38F043DA-9CBD-61F5-B823-1D8CF2C36E39}"/>
              </a:ext>
            </a:extLst>
          </p:cNvPr>
          <p:cNvSpPr txBox="1">
            <a:spLocks/>
          </p:cNvSpPr>
          <p:nvPr/>
        </p:nvSpPr>
        <p:spPr>
          <a:xfrm>
            <a:off x="0" y="0"/>
            <a:ext cx="11482251" cy="73516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i="0" kern="1200">
                <a:solidFill>
                  <a:srgbClr val="E84A27"/>
                </a:solidFill>
                <a:latin typeface="Georgia" panose="02040502050405020303" pitchFamily="18" charset="0"/>
                <a:ea typeface="+mj-ea"/>
                <a:cs typeface="+mj-cs"/>
              </a:defRPr>
            </a:lvl1pPr>
          </a:lstStyle>
          <a:p>
            <a:r>
              <a:rPr lang="en-US" dirty="0">
                <a:latin typeface="Calibri"/>
                <a:cs typeface="Calibri"/>
              </a:rPr>
              <a:t>Algorithms for Memory and Simulation</a:t>
            </a:r>
            <a:endParaRPr lang="en-US" dirty="0"/>
          </a:p>
        </p:txBody>
      </p:sp>
      <p:sp>
        <p:nvSpPr>
          <p:cNvPr id="2" name="TextBox 1" descr="FIG. 1. Lateral views of the brains of a number of extant vertebrate species (the brains are not drawn to the same scale). While there is tremendous variation in both overall brain size (see Fig. 2) and the size of most brain divisions, most vertebrates possess brains that can be divided into the same number of divisions. aob, accessory olfactory bulb (cross-hatched); cb, cerebellum (stippled); ch, cerebral hemispheres (cross-hatched); m, medulla oblongata; ob, olfactory bulb (cross-hatched); ot, optic tectum (black); and p, pituitary gland. Modified from Braun and Northcutt (1999).">
            <a:extLst>
              <a:ext uri="{FF2B5EF4-FFF2-40B4-BE49-F238E27FC236}">
                <a16:creationId xmlns:a16="http://schemas.microsoft.com/office/drawing/2014/main" id="{7AB3CD8E-41BC-BEE8-BF86-F65DBC3B1B20}"/>
              </a:ext>
            </a:extLst>
          </p:cNvPr>
          <p:cNvSpPr txBox="1"/>
          <p:nvPr/>
        </p:nvSpPr>
        <p:spPr>
          <a:xfrm>
            <a:off x="1083744" y="4163688"/>
            <a:ext cx="10024512" cy="1692771"/>
          </a:xfrm>
          <a:prstGeom prst="rect">
            <a:avLst/>
          </a:prstGeom>
          <a:noFill/>
        </p:spPr>
        <p:txBody>
          <a:bodyPr wrap="square" rtlCol="0">
            <a:spAutoFit/>
          </a:bodyPr>
          <a:lstStyle/>
          <a:p>
            <a:r>
              <a:rPr lang="en-US" sz="3200" b="1" dirty="0"/>
              <a:t>Generative Replay and Memory Integration</a:t>
            </a:r>
          </a:p>
          <a:p>
            <a:pPr marL="342900" indent="-342900">
              <a:buFont typeface="Arial" panose="020B0604020202020204" pitchFamily="34" charset="0"/>
              <a:buChar char="•"/>
            </a:pPr>
            <a:r>
              <a:rPr lang="en-US" sz="2400" dirty="0"/>
              <a:t>Brains learn by replaying imagined experience.</a:t>
            </a:r>
          </a:p>
          <a:p>
            <a:pPr marL="342900" indent="-342900">
              <a:buFont typeface="Arial" panose="020B0604020202020204" pitchFamily="34" charset="0"/>
              <a:buChar char="•"/>
            </a:pPr>
            <a:r>
              <a:rPr lang="en-US" sz="2400" dirty="0"/>
              <a:t>Memory consolidation = internal simulation.</a:t>
            </a:r>
          </a:p>
          <a:p>
            <a:pPr marL="342900" indent="-342900">
              <a:buFont typeface="Arial" panose="020B0604020202020204" pitchFamily="34" charset="0"/>
              <a:buChar char="•"/>
            </a:pPr>
            <a:r>
              <a:rPr lang="en-US" sz="2400" dirty="0"/>
              <a:t>Old and new experiences merge through generative replay.</a:t>
            </a:r>
          </a:p>
        </p:txBody>
      </p:sp>
      <p:pic>
        <p:nvPicPr>
          <p:cNvPr id="12290" name="Picture 2" descr="An update on recent advances in targeted memory reactivation during sleep |  npj Science of Learning">
            <a:extLst>
              <a:ext uri="{FF2B5EF4-FFF2-40B4-BE49-F238E27FC236}">
                <a16:creationId xmlns:a16="http://schemas.microsoft.com/office/drawing/2014/main" id="{4AD90822-E816-397E-FD8D-560DB2A082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1375" y="1001541"/>
            <a:ext cx="8699500" cy="3098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2808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C2B335-8B42-C5C6-C524-DD32DD366BF7}"/>
            </a:ext>
          </a:extLst>
        </p:cNvPr>
        <p:cNvGrpSpPr/>
        <p:nvPr/>
      </p:nvGrpSpPr>
      <p:grpSpPr>
        <a:xfrm>
          <a:off x="0" y="0"/>
          <a:ext cx="0" cy="0"/>
          <a:chOff x="0" y="0"/>
          <a:chExt cx="0" cy="0"/>
        </a:xfrm>
      </p:grpSpPr>
      <p:sp>
        <p:nvSpPr>
          <p:cNvPr id="4" name="Title 6">
            <a:extLst>
              <a:ext uri="{FF2B5EF4-FFF2-40B4-BE49-F238E27FC236}">
                <a16:creationId xmlns:a16="http://schemas.microsoft.com/office/drawing/2014/main" id="{AFB93B39-F8A4-BD25-0452-C28CCA2631E1}"/>
              </a:ext>
            </a:extLst>
          </p:cNvPr>
          <p:cNvSpPr txBox="1">
            <a:spLocks/>
          </p:cNvSpPr>
          <p:nvPr/>
        </p:nvSpPr>
        <p:spPr>
          <a:xfrm>
            <a:off x="0" y="0"/>
            <a:ext cx="11482251" cy="73516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i="0" kern="1200">
                <a:solidFill>
                  <a:srgbClr val="E84A27"/>
                </a:solidFill>
                <a:latin typeface="Georgia" panose="02040502050405020303" pitchFamily="18" charset="0"/>
                <a:ea typeface="+mj-ea"/>
                <a:cs typeface="+mj-cs"/>
              </a:defRPr>
            </a:lvl1pPr>
          </a:lstStyle>
          <a:p>
            <a:r>
              <a:rPr lang="en-US" dirty="0">
                <a:latin typeface="Calibri"/>
                <a:cs typeface="Calibri"/>
              </a:rPr>
              <a:t>Algorithms for Memory and Simulation</a:t>
            </a:r>
            <a:endParaRPr lang="en-US" dirty="0"/>
          </a:p>
        </p:txBody>
      </p:sp>
      <p:sp>
        <p:nvSpPr>
          <p:cNvPr id="2" name="TextBox 1" descr="FIG. 1. Lateral views of the brains of a number of extant vertebrate species (the brains are not drawn to the same scale). While there is tremendous variation in both overall brain size (see Fig. 2) and the size of most brain divisions, most vertebrates possess brains that can be divided into the same number of divisions. aob, accessory olfactory bulb (cross-hatched); cb, cerebellum (stippled); ch, cerebral hemispheres (cross-hatched); m, medulla oblongata; ob, olfactory bulb (cross-hatched); ot, optic tectum (black); and p, pituitary gland. Modified from Braun and Northcutt (1999).">
            <a:extLst>
              <a:ext uri="{FF2B5EF4-FFF2-40B4-BE49-F238E27FC236}">
                <a16:creationId xmlns:a16="http://schemas.microsoft.com/office/drawing/2014/main" id="{ED33D480-71BC-8BCD-2793-F149DC973383}"/>
              </a:ext>
            </a:extLst>
          </p:cNvPr>
          <p:cNvSpPr txBox="1"/>
          <p:nvPr/>
        </p:nvSpPr>
        <p:spPr>
          <a:xfrm>
            <a:off x="5131525" y="1571602"/>
            <a:ext cx="6350726" cy="2923877"/>
          </a:xfrm>
          <a:prstGeom prst="rect">
            <a:avLst/>
          </a:prstGeom>
          <a:noFill/>
        </p:spPr>
        <p:txBody>
          <a:bodyPr wrap="square" rtlCol="0">
            <a:spAutoFit/>
          </a:bodyPr>
          <a:lstStyle/>
          <a:p>
            <a:r>
              <a:rPr lang="en-US" sz="3200" b="1" dirty="0"/>
              <a:t>Counterfactual Simulation – Thinking “What If.”</a:t>
            </a:r>
            <a:endParaRPr lang="en-US" sz="3200" dirty="0"/>
          </a:p>
          <a:p>
            <a:pPr marL="342900" indent="-342900">
              <a:buFont typeface="Arial" panose="020B0604020202020204" pitchFamily="34" charset="0"/>
              <a:buChar char="•"/>
            </a:pPr>
            <a:r>
              <a:rPr lang="en-US" sz="2400" dirty="0"/>
              <a:t>Generative models can imagine alternatives.</a:t>
            </a:r>
          </a:p>
          <a:p>
            <a:pPr marL="342900" indent="-342900">
              <a:buFont typeface="Arial" panose="020B0604020202020204" pitchFamily="34" charset="0"/>
              <a:buChar char="•"/>
            </a:pPr>
            <a:r>
              <a:rPr lang="en-US" sz="2400" dirty="0"/>
              <a:t>Counterfactuals expand learning beyond experience.</a:t>
            </a:r>
          </a:p>
          <a:p>
            <a:pPr marL="342900" indent="-342900">
              <a:buFont typeface="Arial" panose="020B0604020202020204" pitchFamily="34" charset="0"/>
              <a:buChar char="•"/>
            </a:pPr>
            <a:r>
              <a:rPr lang="en-US" sz="2400" dirty="0"/>
              <a:t>“What if” is prediction untethered from history.</a:t>
            </a:r>
          </a:p>
        </p:txBody>
      </p:sp>
      <p:pic>
        <p:nvPicPr>
          <p:cNvPr id="14338" name="Picture 2" descr="Vicarious Trial and Error [18]. In Tolman's view, VTE is a prospective... |  Download Scientific Diagram">
            <a:extLst>
              <a:ext uri="{FF2B5EF4-FFF2-40B4-BE49-F238E27FC236}">
                <a16:creationId xmlns:a16="http://schemas.microsoft.com/office/drawing/2014/main" id="{BAA3D91D-05ED-1852-A723-A58E828359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661" y="1001541"/>
            <a:ext cx="4064000" cy="4064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36485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787C1B-E293-F28A-C485-0E8A9C92E078}"/>
            </a:ext>
          </a:extLst>
        </p:cNvPr>
        <p:cNvGrpSpPr/>
        <p:nvPr/>
      </p:nvGrpSpPr>
      <p:grpSpPr>
        <a:xfrm>
          <a:off x="0" y="0"/>
          <a:ext cx="0" cy="0"/>
          <a:chOff x="0" y="0"/>
          <a:chExt cx="0" cy="0"/>
        </a:xfrm>
      </p:grpSpPr>
      <p:sp>
        <p:nvSpPr>
          <p:cNvPr id="4" name="Title 6">
            <a:extLst>
              <a:ext uri="{FF2B5EF4-FFF2-40B4-BE49-F238E27FC236}">
                <a16:creationId xmlns:a16="http://schemas.microsoft.com/office/drawing/2014/main" id="{3736080F-ABB1-EE81-28BB-045163885320}"/>
              </a:ext>
            </a:extLst>
          </p:cNvPr>
          <p:cNvSpPr txBox="1">
            <a:spLocks/>
          </p:cNvSpPr>
          <p:nvPr/>
        </p:nvSpPr>
        <p:spPr>
          <a:xfrm>
            <a:off x="0" y="0"/>
            <a:ext cx="11482251" cy="73516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i="0" kern="1200">
                <a:solidFill>
                  <a:srgbClr val="E84A27"/>
                </a:solidFill>
                <a:latin typeface="Georgia" panose="02040502050405020303" pitchFamily="18" charset="0"/>
                <a:ea typeface="+mj-ea"/>
                <a:cs typeface="+mj-cs"/>
              </a:defRPr>
            </a:lvl1pPr>
          </a:lstStyle>
          <a:p>
            <a:r>
              <a:rPr lang="en-US" dirty="0">
                <a:latin typeface="Calibri"/>
                <a:cs typeface="Calibri"/>
              </a:rPr>
              <a:t>Algorithms for Memory and Simulation</a:t>
            </a:r>
            <a:endParaRPr lang="en-US" dirty="0"/>
          </a:p>
        </p:txBody>
      </p:sp>
      <p:sp>
        <p:nvSpPr>
          <p:cNvPr id="2" name="TextBox 1" descr="FIG. 1. Lateral views of the brains of a number of extant vertebrate species (the brains are not drawn to the same scale). While there is tremendous variation in both overall brain size (see Fig. 2) and the size of most brain divisions, most vertebrates possess brains that can be divided into the same number of divisions. aob, accessory olfactory bulb (cross-hatched); cb, cerebellum (stippled); ch, cerebral hemispheres (cross-hatched); m, medulla oblongata; ob, olfactory bulb (cross-hatched); ot, optic tectum (black); and p, pituitary gland. Modified from Braun and Northcutt (1999).">
            <a:extLst>
              <a:ext uri="{FF2B5EF4-FFF2-40B4-BE49-F238E27FC236}">
                <a16:creationId xmlns:a16="http://schemas.microsoft.com/office/drawing/2014/main" id="{56CB38C6-FEEE-B941-AB3D-4B68C49F9A5E}"/>
              </a:ext>
            </a:extLst>
          </p:cNvPr>
          <p:cNvSpPr txBox="1"/>
          <p:nvPr/>
        </p:nvSpPr>
        <p:spPr>
          <a:xfrm>
            <a:off x="513900" y="1038508"/>
            <a:ext cx="11164198" cy="1692771"/>
          </a:xfrm>
          <a:prstGeom prst="rect">
            <a:avLst/>
          </a:prstGeom>
          <a:noFill/>
        </p:spPr>
        <p:txBody>
          <a:bodyPr wrap="square" rtlCol="0">
            <a:spAutoFit/>
          </a:bodyPr>
          <a:lstStyle/>
          <a:p>
            <a:r>
              <a:rPr lang="en-US" sz="3200" b="1" dirty="0"/>
              <a:t>From Predictive to Generative – But Not Yet Causal - Models</a:t>
            </a:r>
            <a:endParaRPr lang="en-US" sz="3200" dirty="0"/>
          </a:p>
          <a:p>
            <a:pPr marL="342900" indent="-342900">
              <a:buFont typeface="Arial" panose="020B0604020202020204" pitchFamily="34" charset="0"/>
              <a:buChar char="•"/>
            </a:pPr>
            <a:r>
              <a:rPr lang="en-US" sz="2400" dirty="0"/>
              <a:t>Prediction links events.</a:t>
            </a:r>
          </a:p>
          <a:p>
            <a:pPr marL="342900" indent="-342900">
              <a:buFont typeface="Arial" panose="020B0604020202020204" pitchFamily="34" charset="0"/>
              <a:buChar char="•"/>
            </a:pPr>
            <a:r>
              <a:rPr lang="en-US" sz="2400" dirty="0"/>
              <a:t>Generation simulates possibilities.</a:t>
            </a:r>
          </a:p>
          <a:p>
            <a:pPr marL="342900" indent="-342900">
              <a:buFont typeface="Arial" panose="020B0604020202020204" pitchFamily="34" charset="0"/>
              <a:buChar char="•"/>
            </a:pPr>
            <a:r>
              <a:rPr lang="en-US" sz="2400" dirty="0"/>
              <a:t>Causation explains </a:t>
            </a:r>
            <a:r>
              <a:rPr lang="en-US" sz="2400" i="1" dirty="0"/>
              <a:t>why</a:t>
            </a:r>
            <a:r>
              <a:rPr lang="en-US" sz="2400" dirty="0"/>
              <a:t>—a further leap still.</a:t>
            </a:r>
          </a:p>
        </p:txBody>
      </p:sp>
      <p:graphicFrame>
        <p:nvGraphicFramePr>
          <p:cNvPr id="5" name="Table 4">
            <a:extLst>
              <a:ext uri="{FF2B5EF4-FFF2-40B4-BE49-F238E27FC236}">
                <a16:creationId xmlns:a16="http://schemas.microsoft.com/office/drawing/2014/main" id="{61CBA0DD-6DF3-73D6-2B56-6BD0C69AE3B4}"/>
              </a:ext>
            </a:extLst>
          </p:cNvPr>
          <p:cNvGraphicFramePr>
            <a:graphicFrameLocks noGrp="1"/>
          </p:cNvGraphicFramePr>
          <p:nvPr>
            <p:extLst>
              <p:ext uri="{D42A27DB-BD31-4B8C-83A1-F6EECF244321}">
                <p14:modId xmlns:p14="http://schemas.microsoft.com/office/powerpoint/2010/main" val="1940622706"/>
              </p:ext>
            </p:extLst>
          </p:nvPr>
        </p:nvGraphicFramePr>
        <p:xfrm>
          <a:off x="189601" y="3680591"/>
          <a:ext cx="11803616" cy="1828800"/>
        </p:xfrm>
        <a:graphic>
          <a:graphicData uri="http://schemas.openxmlformats.org/drawingml/2006/table">
            <a:tbl>
              <a:tblPr/>
              <a:tblGrid>
                <a:gridCol w="1997008">
                  <a:extLst>
                    <a:ext uri="{9D8B030D-6E8A-4147-A177-3AD203B41FA5}">
                      <a16:colId xmlns:a16="http://schemas.microsoft.com/office/drawing/2014/main" val="1154427673"/>
                    </a:ext>
                  </a:extLst>
                </a:gridCol>
                <a:gridCol w="2372139">
                  <a:extLst>
                    <a:ext uri="{9D8B030D-6E8A-4147-A177-3AD203B41FA5}">
                      <a16:colId xmlns:a16="http://schemas.microsoft.com/office/drawing/2014/main" val="3847792309"/>
                    </a:ext>
                  </a:extLst>
                </a:gridCol>
                <a:gridCol w="3564835">
                  <a:extLst>
                    <a:ext uri="{9D8B030D-6E8A-4147-A177-3AD203B41FA5}">
                      <a16:colId xmlns:a16="http://schemas.microsoft.com/office/drawing/2014/main" val="2090924830"/>
                    </a:ext>
                  </a:extLst>
                </a:gridCol>
                <a:gridCol w="3869634">
                  <a:extLst>
                    <a:ext uri="{9D8B030D-6E8A-4147-A177-3AD203B41FA5}">
                      <a16:colId xmlns:a16="http://schemas.microsoft.com/office/drawing/2014/main" val="1213687913"/>
                    </a:ext>
                  </a:extLst>
                </a:gridCol>
              </a:tblGrid>
              <a:tr h="0">
                <a:tc>
                  <a:txBody>
                    <a:bodyPr/>
                    <a:lstStyle/>
                    <a:p>
                      <a:pPr>
                        <a:buNone/>
                      </a:pPr>
                      <a:r>
                        <a:rPr lang="en-US" sz="2400" b="1"/>
                        <a:t>Model Type</a:t>
                      </a:r>
                      <a:endParaRPr lang="en-US" sz="2400"/>
                    </a:p>
                  </a:txBody>
                  <a:tcPr anchor="ctr">
                    <a:lnL>
                      <a:noFill/>
                    </a:lnL>
                    <a:lnR>
                      <a:noFill/>
                    </a:lnR>
                    <a:lnT>
                      <a:noFill/>
                    </a:lnT>
                    <a:lnB>
                      <a:noFill/>
                    </a:lnB>
                    <a:noFill/>
                  </a:tcPr>
                </a:tc>
                <a:tc>
                  <a:txBody>
                    <a:bodyPr/>
                    <a:lstStyle/>
                    <a:p>
                      <a:pPr>
                        <a:buNone/>
                      </a:pPr>
                      <a:r>
                        <a:rPr lang="en-US" sz="2400" b="1"/>
                        <a:t>Learns from</a:t>
                      </a:r>
                      <a:endParaRPr lang="en-US" sz="2400"/>
                    </a:p>
                  </a:txBody>
                  <a:tcPr anchor="ctr">
                    <a:lnL>
                      <a:noFill/>
                    </a:lnL>
                    <a:lnR>
                      <a:noFill/>
                    </a:lnR>
                    <a:lnT>
                      <a:noFill/>
                    </a:lnT>
                    <a:lnB>
                      <a:noFill/>
                    </a:lnB>
                    <a:noFill/>
                  </a:tcPr>
                </a:tc>
                <a:tc>
                  <a:txBody>
                    <a:bodyPr/>
                    <a:lstStyle/>
                    <a:p>
                      <a:pPr>
                        <a:buNone/>
                      </a:pPr>
                      <a:r>
                        <a:rPr lang="en-US" sz="2400" b="1"/>
                        <a:t>Can do</a:t>
                      </a:r>
                      <a:endParaRPr lang="en-US" sz="2400"/>
                    </a:p>
                  </a:txBody>
                  <a:tcPr anchor="ctr">
                    <a:lnL>
                      <a:noFill/>
                    </a:lnL>
                    <a:lnR>
                      <a:noFill/>
                    </a:lnR>
                    <a:lnT>
                      <a:noFill/>
                    </a:lnT>
                    <a:lnB>
                      <a:noFill/>
                    </a:lnB>
                    <a:noFill/>
                  </a:tcPr>
                </a:tc>
                <a:tc>
                  <a:txBody>
                    <a:bodyPr/>
                    <a:lstStyle/>
                    <a:p>
                      <a:pPr>
                        <a:buNone/>
                      </a:pPr>
                      <a:r>
                        <a:rPr lang="en-US" sz="2400" b="1"/>
                        <a:t>Cannot do</a:t>
                      </a:r>
                      <a:endParaRPr lang="en-US" sz="2400"/>
                    </a:p>
                  </a:txBody>
                  <a:tcPr anchor="ctr">
                    <a:lnL>
                      <a:noFill/>
                    </a:lnL>
                    <a:lnR>
                      <a:noFill/>
                    </a:lnR>
                    <a:lnT>
                      <a:noFill/>
                    </a:lnT>
                    <a:lnB>
                      <a:noFill/>
                    </a:lnB>
                    <a:noFill/>
                  </a:tcPr>
                </a:tc>
                <a:extLst>
                  <a:ext uri="{0D108BD9-81ED-4DB2-BD59-A6C34878D82A}">
                    <a16:rowId xmlns:a16="http://schemas.microsoft.com/office/drawing/2014/main" val="4194712826"/>
                  </a:ext>
                </a:extLst>
              </a:tr>
              <a:tr h="0">
                <a:tc>
                  <a:txBody>
                    <a:bodyPr/>
                    <a:lstStyle/>
                    <a:p>
                      <a:pPr>
                        <a:buNone/>
                      </a:pPr>
                      <a:r>
                        <a:rPr lang="en-US" sz="2400"/>
                        <a:t>Predictive</a:t>
                      </a:r>
                    </a:p>
                  </a:txBody>
                  <a:tcPr anchor="ctr">
                    <a:lnL>
                      <a:noFill/>
                    </a:lnL>
                    <a:lnR>
                      <a:noFill/>
                    </a:lnR>
                    <a:lnT>
                      <a:noFill/>
                    </a:lnT>
                    <a:lnB>
                      <a:noFill/>
                    </a:lnB>
                    <a:noFill/>
                  </a:tcPr>
                </a:tc>
                <a:tc>
                  <a:txBody>
                    <a:bodyPr/>
                    <a:lstStyle/>
                    <a:p>
                      <a:pPr>
                        <a:buNone/>
                      </a:pPr>
                      <a:r>
                        <a:rPr lang="en-US" sz="2400"/>
                        <a:t>Repetition</a:t>
                      </a:r>
                    </a:p>
                  </a:txBody>
                  <a:tcPr anchor="ctr">
                    <a:lnL>
                      <a:noFill/>
                    </a:lnL>
                    <a:lnR>
                      <a:noFill/>
                    </a:lnR>
                    <a:lnT>
                      <a:noFill/>
                    </a:lnT>
                    <a:lnB>
                      <a:noFill/>
                    </a:lnB>
                    <a:noFill/>
                  </a:tcPr>
                </a:tc>
                <a:tc>
                  <a:txBody>
                    <a:bodyPr/>
                    <a:lstStyle/>
                    <a:p>
                      <a:pPr>
                        <a:buNone/>
                      </a:pPr>
                      <a:r>
                        <a:rPr lang="en-US" sz="2400"/>
                        <a:t>Expect next event</a:t>
                      </a:r>
                    </a:p>
                  </a:txBody>
                  <a:tcPr anchor="ctr">
                    <a:lnL>
                      <a:noFill/>
                    </a:lnL>
                    <a:lnR>
                      <a:noFill/>
                    </a:lnR>
                    <a:lnT>
                      <a:noFill/>
                    </a:lnT>
                    <a:lnB>
                      <a:noFill/>
                    </a:lnB>
                    <a:noFill/>
                  </a:tcPr>
                </a:tc>
                <a:tc>
                  <a:txBody>
                    <a:bodyPr/>
                    <a:lstStyle/>
                    <a:p>
                      <a:pPr>
                        <a:buNone/>
                      </a:pPr>
                      <a:r>
                        <a:rPr lang="en-US" sz="2400"/>
                        <a:t>Imagine new ones</a:t>
                      </a:r>
                    </a:p>
                  </a:txBody>
                  <a:tcPr anchor="ctr">
                    <a:lnL>
                      <a:noFill/>
                    </a:lnL>
                    <a:lnR>
                      <a:noFill/>
                    </a:lnR>
                    <a:lnT>
                      <a:noFill/>
                    </a:lnT>
                    <a:lnB>
                      <a:noFill/>
                    </a:lnB>
                    <a:noFill/>
                  </a:tcPr>
                </a:tc>
                <a:extLst>
                  <a:ext uri="{0D108BD9-81ED-4DB2-BD59-A6C34878D82A}">
                    <a16:rowId xmlns:a16="http://schemas.microsoft.com/office/drawing/2014/main" val="780105232"/>
                  </a:ext>
                </a:extLst>
              </a:tr>
              <a:tr h="0">
                <a:tc>
                  <a:txBody>
                    <a:bodyPr/>
                    <a:lstStyle/>
                    <a:p>
                      <a:pPr>
                        <a:buNone/>
                      </a:pPr>
                      <a:r>
                        <a:rPr lang="en-US" sz="2400"/>
                        <a:t>Generative</a:t>
                      </a:r>
                    </a:p>
                  </a:txBody>
                  <a:tcPr anchor="ctr">
                    <a:lnL>
                      <a:noFill/>
                    </a:lnL>
                    <a:lnR>
                      <a:noFill/>
                    </a:lnR>
                    <a:lnT>
                      <a:noFill/>
                    </a:lnT>
                    <a:lnB>
                      <a:noFill/>
                    </a:lnB>
                    <a:noFill/>
                  </a:tcPr>
                </a:tc>
                <a:tc>
                  <a:txBody>
                    <a:bodyPr/>
                    <a:lstStyle/>
                    <a:p>
                      <a:pPr>
                        <a:buNone/>
                      </a:pPr>
                      <a:r>
                        <a:rPr lang="en-US" sz="2400"/>
                        <a:t>Simulation</a:t>
                      </a:r>
                    </a:p>
                  </a:txBody>
                  <a:tcPr anchor="ctr">
                    <a:lnL>
                      <a:noFill/>
                    </a:lnL>
                    <a:lnR>
                      <a:noFill/>
                    </a:lnR>
                    <a:lnT>
                      <a:noFill/>
                    </a:lnT>
                    <a:lnB>
                      <a:noFill/>
                    </a:lnB>
                    <a:noFill/>
                  </a:tcPr>
                </a:tc>
                <a:tc>
                  <a:txBody>
                    <a:bodyPr/>
                    <a:lstStyle/>
                    <a:p>
                      <a:pPr>
                        <a:buNone/>
                      </a:pPr>
                      <a:r>
                        <a:rPr lang="en-US" sz="2400"/>
                        <a:t>Imagine new outcomes</a:t>
                      </a:r>
                    </a:p>
                  </a:txBody>
                  <a:tcPr anchor="ctr">
                    <a:lnL>
                      <a:noFill/>
                    </a:lnL>
                    <a:lnR>
                      <a:noFill/>
                    </a:lnR>
                    <a:lnT>
                      <a:noFill/>
                    </a:lnT>
                    <a:lnB>
                      <a:noFill/>
                    </a:lnB>
                    <a:noFill/>
                  </a:tcPr>
                </a:tc>
                <a:tc>
                  <a:txBody>
                    <a:bodyPr/>
                    <a:lstStyle/>
                    <a:p>
                      <a:pPr>
                        <a:buNone/>
                      </a:pPr>
                      <a:r>
                        <a:rPr lang="en-US" sz="2400"/>
                        <a:t>Explain why they occur</a:t>
                      </a:r>
                    </a:p>
                  </a:txBody>
                  <a:tcPr anchor="ctr">
                    <a:lnL>
                      <a:noFill/>
                    </a:lnL>
                    <a:lnR>
                      <a:noFill/>
                    </a:lnR>
                    <a:lnT>
                      <a:noFill/>
                    </a:lnT>
                    <a:lnB>
                      <a:noFill/>
                    </a:lnB>
                    <a:noFill/>
                  </a:tcPr>
                </a:tc>
                <a:extLst>
                  <a:ext uri="{0D108BD9-81ED-4DB2-BD59-A6C34878D82A}">
                    <a16:rowId xmlns:a16="http://schemas.microsoft.com/office/drawing/2014/main" val="10373469"/>
                  </a:ext>
                </a:extLst>
              </a:tr>
              <a:tr h="0">
                <a:tc>
                  <a:txBody>
                    <a:bodyPr/>
                    <a:lstStyle/>
                    <a:p>
                      <a:pPr>
                        <a:buNone/>
                      </a:pPr>
                      <a:r>
                        <a:rPr lang="en-US" sz="2400"/>
                        <a:t>Causal</a:t>
                      </a:r>
                    </a:p>
                  </a:txBody>
                  <a:tcPr anchor="ctr">
                    <a:lnL>
                      <a:noFill/>
                    </a:lnL>
                    <a:lnR>
                      <a:noFill/>
                    </a:lnR>
                    <a:lnT>
                      <a:noFill/>
                    </a:lnT>
                    <a:lnB>
                      <a:noFill/>
                    </a:lnB>
                    <a:noFill/>
                  </a:tcPr>
                </a:tc>
                <a:tc>
                  <a:txBody>
                    <a:bodyPr/>
                    <a:lstStyle/>
                    <a:p>
                      <a:pPr>
                        <a:buNone/>
                      </a:pPr>
                      <a:r>
                        <a:rPr lang="en-US" sz="2400"/>
                        <a:t>Intervention</a:t>
                      </a:r>
                    </a:p>
                  </a:txBody>
                  <a:tcPr anchor="ctr">
                    <a:lnL>
                      <a:noFill/>
                    </a:lnL>
                    <a:lnR>
                      <a:noFill/>
                    </a:lnR>
                    <a:lnT>
                      <a:noFill/>
                    </a:lnT>
                    <a:lnB>
                      <a:noFill/>
                    </a:lnB>
                    <a:noFill/>
                  </a:tcPr>
                </a:tc>
                <a:tc>
                  <a:txBody>
                    <a:bodyPr/>
                    <a:lstStyle/>
                    <a:p>
                      <a:pPr>
                        <a:buNone/>
                      </a:pPr>
                      <a:r>
                        <a:rPr lang="en-US" sz="2400"/>
                        <a:t>Predict and explain</a:t>
                      </a:r>
                    </a:p>
                  </a:txBody>
                  <a:tcPr anchor="ctr">
                    <a:lnL>
                      <a:noFill/>
                    </a:lnL>
                    <a:lnR>
                      <a:noFill/>
                    </a:lnR>
                    <a:lnT>
                      <a:noFill/>
                    </a:lnT>
                    <a:lnB>
                      <a:noFill/>
                    </a:lnB>
                    <a:noFill/>
                  </a:tcPr>
                </a:tc>
                <a:tc>
                  <a:txBody>
                    <a:bodyPr/>
                    <a:lstStyle/>
                    <a:p>
                      <a:pPr>
                        <a:buNone/>
                      </a:pPr>
                      <a:r>
                        <a:rPr lang="en-US" sz="2400" dirty="0"/>
                        <a:t>—</a:t>
                      </a:r>
                    </a:p>
                  </a:txBody>
                  <a:tcPr anchor="ctr">
                    <a:lnL>
                      <a:noFill/>
                    </a:lnL>
                    <a:lnR>
                      <a:noFill/>
                    </a:lnR>
                    <a:lnT>
                      <a:noFill/>
                    </a:lnT>
                    <a:lnB>
                      <a:noFill/>
                    </a:lnB>
                    <a:noFill/>
                  </a:tcPr>
                </a:tc>
                <a:extLst>
                  <a:ext uri="{0D108BD9-81ED-4DB2-BD59-A6C34878D82A}">
                    <a16:rowId xmlns:a16="http://schemas.microsoft.com/office/drawing/2014/main" val="407642297"/>
                  </a:ext>
                </a:extLst>
              </a:tr>
            </a:tbl>
          </a:graphicData>
        </a:graphic>
      </p:graphicFrame>
    </p:spTree>
    <p:extLst>
      <p:ext uri="{BB962C8B-B14F-4D97-AF65-F5344CB8AC3E}">
        <p14:creationId xmlns:p14="http://schemas.microsoft.com/office/powerpoint/2010/main" val="7994816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74D6D3-FAE3-CBEB-578D-DEB46D054E4B}"/>
            </a:ext>
          </a:extLst>
        </p:cNvPr>
        <p:cNvGrpSpPr/>
        <p:nvPr/>
      </p:nvGrpSpPr>
      <p:grpSpPr>
        <a:xfrm>
          <a:off x="0" y="0"/>
          <a:ext cx="0" cy="0"/>
          <a:chOff x="0" y="0"/>
          <a:chExt cx="0" cy="0"/>
        </a:xfrm>
      </p:grpSpPr>
      <p:sp>
        <p:nvSpPr>
          <p:cNvPr id="4" name="Title 6">
            <a:extLst>
              <a:ext uri="{FF2B5EF4-FFF2-40B4-BE49-F238E27FC236}">
                <a16:creationId xmlns:a16="http://schemas.microsoft.com/office/drawing/2014/main" id="{325551D3-E8B1-BC38-E2BA-4567E53342A7}"/>
              </a:ext>
            </a:extLst>
          </p:cNvPr>
          <p:cNvSpPr txBox="1">
            <a:spLocks/>
          </p:cNvSpPr>
          <p:nvPr/>
        </p:nvSpPr>
        <p:spPr>
          <a:xfrm>
            <a:off x="0" y="0"/>
            <a:ext cx="11482251" cy="73516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i="0" kern="1200">
                <a:solidFill>
                  <a:srgbClr val="E84A27"/>
                </a:solidFill>
                <a:latin typeface="Georgia" panose="02040502050405020303" pitchFamily="18" charset="0"/>
                <a:ea typeface="+mj-ea"/>
                <a:cs typeface="+mj-cs"/>
              </a:defRPr>
            </a:lvl1pPr>
          </a:lstStyle>
          <a:p>
            <a:r>
              <a:rPr lang="en-US" dirty="0">
                <a:latin typeface="Calibri"/>
                <a:cs typeface="Calibri"/>
              </a:rPr>
              <a:t>Algorithms for Memory and Simulation</a:t>
            </a:r>
            <a:endParaRPr lang="en-US" dirty="0"/>
          </a:p>
        </p:txBody>
      </p:sp>
      <p:sp>
        <p:nvSpPr>
          <p:cNvPr id="2" name="TextBox 1" descr="FIG. 1. Lateral views of the brains of a number of extant vertebrate species (the brains are not drawn to the same scale). While there is tremendous variation in both overall brain size (see Fig. 2) and the size of most brain divisions, most vertebrates possess brains that can be divided into the same number of divisions. aob, accessory olfactory bulb (cross-hatched); cb, cerebellum (stippled); ch, cerebral hemispheres (cross-hatched); m, medulla oblongata; ob, olfactory bulb (cross-hatched); ot, optic tectum (black); and p, pituitary gland. Modified from Braun and Northcutt (1999).">
            <a:extLst>
              <a:ext uri="{FF2B5EF4-FFF2-40B4-BE49-F238E27FC236}">
                <a16:creationId xmlns:a16="http://schemas.microsoft.com/office/drawing/2014/main" id="{347EFA8B-DBAA-6923-C845-A943F70D1510}"/>
              </a:ext>
            </a:extLst>
          </p:cNvPr>
          <p:cNvSpPr txBox="1"/>
          <p:nvPr/>
        </p:nvSpPr>
        <p:spPr>
          <a:xfrm>
            <a:off x="189601" y="1012003"/>
            <a:ext cx="11164198" cy="2062103"/>
          </a:xfrm>
          <a:prstGeom prst="rect">
            <a:avLst/>
          </a:prstGeom>
          <a:noFill/>
        </p:spPr>
        <p:txBody>
          <a:bodyPr wrap="square" rtlCol="0">
            <a:spAutoFit/>
          </a:bodyPr>
          <a:lstStyle/>
          <a:p>
            <a:r>
              <a:rPr lang="en-US" sz="3200" b="1" dirty="0"/>
              <a:t>World Models in AI and Brains</a:t>
            </a:r>
            <a:endParaRPr lang="en-US" sz="3200" dirty="0"/>
          </a:p>
          <a:p>
            <a:pPr marL="342900" indent="-342900">
              <a:buFont typeface="Arial" panose="020B0604020202020204" pitchFamily="34" charset="0"/>
              <a:buChar char="•"/>
            </a:pPr>
            <a:r>
              <a:rPr lang="en-US" sz="2400" dirty="0"/>
              <a:t>Brains and AI both build internal simulations.</a:t>
            </a:r>
          </a:p>
          <a:p>
            <a:pPr marL="342900" indent="-342900">
              <a:buFont typeface="Arial" panose="020B0604020202020204" pitchFamily="34" charset="0"/>
              <a:buChar char="•"/>
            </a:pPr>
            <a:r>
              <a:rPr lang="en-US" sz="2400" dirty="0"/>
              <a:t>A “world model” predicts consequences of actions.</a:t>
            </a:r>
          </a:p>
          <a:p>
            <a:pPr marL="342900" indent="-342900">
              <a:buFont typeface="Arial" panose="020B0604020202020204" pitchFamily="34" charset="0"/>
              <a:buChar char="•"/>
            </a:pPr>
            <a:r>
              <a:rPr lang="en-US" sz="2400" dirty="0"/>
              <a:t>But prediction ≠ understanding.</a:t>
            </a:r>
          </a:p>
          <a:p>
            <a:pPr marL="342900" indent="-342900">
              <a:buFont typeface="Arial" panose="020B0604020202020204" pitchFamily="34" charset="0"/>
              <a:buChar char="•"/>
            </a:pPr>
            <a:endParaRPr lang="en-US" sz="2400" dirty="0"/>
          </a:p>
        </p:txBody>
      </p:sp>
      <p:pic>
        <p:nvPicPr>
          <p:cNvPr id="6" name="Picture 2">
            <a:extLst>
              <a:ext uri="{FF2B5EF4-FFF2-40B4-BE49-F238E27FC236}">
                <a16:creationId xmlns:a16="http://schemas.microsoft.com/office/drawing/2014/main" id="{156ACF32-A36D-6863-236D-2A819A3281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61999" y="3116480"/>
            <a:ext cx="3468002" cy="260100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a:extLst>
              <a:ext uri="{FF2B5EF4-FFF2-40B4-BE49-F238E27FC236}">
                <a16:creationId xmlns:a16="http://schemas.microsoft.com/office/drawing/2014/main" id="{7A7BCA46-1903-5649-ECA6-B37CF812806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22362" y="3116480"/>
            <a:ext cx="3468001" cy="260100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a:extLst>
              <a:ext uri="{FF2B5EF4-FFF2-40B4-BE49-F238E27FC236}">
                <a16:creationId xmlns:a16="http://schemas.microsoft.com/office/drawing/2014/main" id="{BAC25601-5690-CA1B-7933-A15910BA471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1637" y="3036969"/>
            <a:ext cx="3574016" cy="268051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A collage of two people&#10;&#10;AI-generated content may be incorrect.">
            <a:extLst>
              <a:ext uri="{FF2B5EF4-FFF2-40B4-BE49-F238E27FC236}">
                <a16:creationId xmlns:a16="http://schemas.microsoft.com/office/drawing/2014/main" id="{05BCDB81-63F5-6198-4562-E5A906D2BFE9}"/>
              </a:ext>
            </a:extLst>
          </p:cNvPr>
          <p:cNvPicPr>
            <a:picLocks noChangeAspect="1"/>
          </p:cNvPicPr>
          <p:nvPr/>
        </p:nvPicPr>
        <p:blipFill>
          <a:blip r:embed="rId6"/>
          <a:stretch>
            <a:fillRect/>
          </a:stretch>
        </p:blipFill>
        <p:spPr>
          <a:xfrm>
            <a:off x="7421037" y="843777"/>
            <a:ext cx="4581362" cy="5002220"/>
          </a:xfrm>
          <a:prstGeom prst="rect">
            <a:avLst/>
          </a:prstGeom>
        </p:spPr>
      </p:pic>
    </p:spTree>
    <p:extLst>
      <p:ext uri="{BB962C8B-B14F-4D97-AF65-F5344CB8AC3E}">
        <p14:creationId xmlns:p14="http://schemas.microsoft.com/office/powerpoint/2010/main" val="12060929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9"/>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0AF02E-1701-3D4A-A5F4-055E26DBC131}"/>
            </a:ext>
          </a:extLst>
        </p:cNvPr>
        <p:cNvGrpSpPr/>
        <p:nvPr/>
      </p:nvGrpSpPr>
      <p:grpSpPr>
        <a:xfrm>
          <a:off x="0" y="0"/>
          <a:ext cx="0" cy="0"/>
          <a:chOff x="0" y="0"/>
          <a:chExt cx="0" cy="0"/>
        </a:xfrm>
      </p:grpSpPr>
      <p:sp>
        <p:nvSpPr>
          <p:cNvPr id="4" name="Title 6">
            <a:extLst>
              <a:ext uri="{FF2B5EF4-FFF2-40B4-BE49-F238E27FC236}">
                <a16:creationId xmlns:a16="http://schemas.microsoft.com/office/drawing/2014/main" id="{EADE3028-56DF-302A-F850-6759F02536FB}"/>
              </a:ext>
            </a:extLst>
          </p:cNvPr>
          <p:cNvSpPr txBox="1">
            <a:spLocks/>
          </p:cNvSpPr>
          <p:nvPr/>
        </p:nvSpPr>
        <p:spPr>
          <a:xfrm>
            <a:off x="0" y="0"/>
            <a:ext cx="11482251" cy="73516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i="0" kern="1200">
                <a:solidFill>
                  <a:srgbClr val="E84A27"/>
                </a:solidFill>
                <a:latin typeface="Georgia" panose="02040502050405020303" pitchFamily="18" charset="0"/>
                <a:ea typeface="+mj-ea"/>
                <a:cs typeface="+mj-cs"/>
              </a:defRPr>
            </a:lvl1pPr>
          </a:lstStyle>
          <a:p>
            <a:r>
              <a:rPr lang="en-US" dirty="0">
                <a:latin typeface="Calibri"/>
                <a:cs typeface="Calibri"/>
              </a:rPr>
              <a:t>Algorithms for Memory and Simulation</a:t>
            </a:r>
            <a:endParaRPr lang="en-US" dirty="0"/>
          </a:p>
        </p:txBody>
      </p:sp>
      <p:sp>
        <p:nvSpPr>
          <p:cNvPr id="2" name="TextBox 1" descr="FIG. 1. Lateral views of the brains of a number of extant vertebrate species (the brains are not drawn to the same scale). While there is tremendous variation in both overall brain size (see Fig. 2) and the size of most brain divisions, most vertebrates possess brains that can be divided into the same number of divisions. aob, accessory olfactory bulb (cross-hatched); cb, cerebellum (stippled); ch, cerebral hemispheres (cross-hatched); m, medulla oblongata; ob, olfactory bulb (cross-hatched); ot, optic tectum (black); and p, pituitary gland. Modified from Braun and Northcutt (1999).">
            <a:extLst>
              <a:ext uri="{FF2B5EF4-FFF2-40B4-BE49-F238E27FC236}">
                <a16:creationId xmlns:a16="http://schemas.microsoft.com/office/drawing/2014/main" id="{FF553474-201E-29F5-2EA5-B896F0A4100F}"/>
              </a:ext>
            </a:extLst>
          </p:cNvPr>
          <p:cNvSpPr txBox="1"/>
          <p:nvPr/>
        </p:nvSpPr>
        <p:spPr>
          <a:xfrm>
            <a:off x="185579" y="1191960"/>
            <a:ext cx="7116417" cy="2062103"/>
          </a:xfrm>
          <a:prstGeom prst="rect">
            <a:avLst/>
          </a:prstGeom>
          <a:noFill/>
        </p:spPr>
        <p:txBody>
          <a:bodyPr wrap="square" rtlCol="0">
            <a:spAutoFit/>
          </a:bodyPr>
          <a:lstStyle/>
          <a:p>
            <a:r>
              <a:rPr lang="en-US" sz="3200" b="1" dirty="0"/>
              <a:t>Limits of Generative Models</a:t>
            </a:r>
          </a:p>
          <a:p>
            <a:pPr marL="342900" indent="-342900">
              <a:buFont typeface="Arial" panose="020B0604020202020204" pitchFamily="34" charset="0"/>
              <a:buChar char="•"/>
            </a:pPr>
            <a:r>
              <a:rPr lang="en-US" sz="2400" dirty="0"/>
              <a:t>Generative models predict patterns, not principles.</a:t>
            </a:r>
          </a:p>
          <a:p>
            <a:pPr marL="342900" indent="-342900">
              <a:buFont typeface="Arial" panose="020B0604020202020204" pitchFamily="34" charset="0"/>
              <a:buChar char="•"/>
            </a:pPr>
            <a:r>
              <a:rPr lang="en-US" sz="2400" dirty="0"/>
              <a:t>They imitate structure without knowing cause.</a:t>
            </a:r>
          </a:p>
          <a:p>
            <a:pPr marL="342900" indent="-342900">
              <a:buFont typeface="Arial" panose="020B0604020202020204" pitchFamily="34" charset="0"/>
              <a:buChar char="•"/>
            </a:pPr>
            <a:r>
              <a:rPr lang="en-US" sz="2400" dirty="0"/>
              <a:t>When the world changes, they fail.</a:t>
            </a:r>
          </a:p>
          <a:p>
            <a:pPr marL="342900" indent="-342900">
              <a:buFont typeface="Arial" panose="020B0604020202020204" pitchFamily="34" charset="0"/>
              <a:buChar char="•"/>
            </a:pPr>
            <a:endParaRPr lang="en-US" sz="2400" dirty="0"/>
          </a:p>
        </p:txBody>
      </p:sp>
      <p:cxnSp>
        <p:nvCxnSpPr>
          <p:cNvPr id="10" name="Straight Connector 9">
            <a:extLst>
              <a:ext uri="{FF2B5EF4-FFF2-40B4-BE49-F238E27FC236}">
                <a16:creationId xmlns:a16="http://schemas.microsoft.com/office/drawing/2014/main" id="{ACD06C47-F2BB-FD73-CED7-FB969CE849AF}"/>
              </a:ext>
            </a:extLst>
          </p:cNvPr>
          <p:cNvCxnSpPr>
            <a:cxnSpLocks/>
            <a:stCxn id="15" idx="3"/>
            <a:endCxn id="13" idx="1"/>
          </p:cNvCxnSpPr>
          <p:nvPr/>
        </p:nvCxnSpPr>
        <p:spPr>
          <a:xfrm flipV="1">
            <a:off x="2225923" y="3859358"/>
            <a:ext cx="1111621" cy="620680"/>
          </a:xfrm>
          <a:prstGeom prst="line">
            <a:avLst/>
          </a:prstGeom>
          <a:ln w="63500">
            <a:headEnd type="none" w="lg" len="med"/>
            <a:tailEnd type="triangle" w="lg" len="med"/>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0DAA260A-DF73-2A26-F33E-D85A8DED4B81}"/>
              </a:ext>
            </a:extLst>
          </p:cNvPr>
          <p:cNvSpPr txBox="1"/>
          <p:nvPr/>
        </p:nvSpPr>
        <p:spPr>
          <a:xfrm>
            <a:off x="3337544" y="3628525"/>
            <a:ext cx="2827184" cy="461665"/>
          </a:xfrm>
          <a:prstGeom prst="rect">
            <a:avLst/>
          </a:prstGeom>
          <a:noFill/>
        </p:spPr>
        <p:txBody>
          <a:bodyPr wrap="none" rtlCol="0">
            <a:spAutoFit/>
          </a:bodyPr>
          <a:lstStyle/>
          <a:p>
            <a:r>
              <a:rPr lang="en-US" sz="2400" dirty="0"/>
              <a:t>Ice Cream Consumed</a:t>
            </a:r>
          </a:p>
        </p:txBody>
      </p:sp>
      <p:sp>
        <p:nvSpPr>
          <p:cNvPr id="14" name="TextBox 13">
            <a:extLst>
              <a:ext uri="{FF2B5EF4-FFF2-40B4-BE49-F238E27FC236}">
                <a16:creationId xmlns:a16="http://schemas.microsoft.com/office/drawing/2014/main" id="{3AEC5644-411D-A483-34AA-6B579C41C96B}"/>
              </a:ext>
            </a:extLst>
          </p:cNvPr>
          <p:cNvSpPr txBox="1"/>
          <p:nvPr/>
        </p:nvSpPr>
        <p:spPr>
          <a:xfrm>
            <a:off x="3281695" y="4943210"/>
            <a:ext cx="2938881" cy="461665"/>
          </a:xfrm>
          <a:prstGeom prst="rect">
            <a:avLst/>
          </a:prstGeom>
          <a:noFill/>
        </p:spPr>
        <p:txBody>
          <a:bodyPr wrap="none" rtlCol="0">
            <a:spAutoFit/>
          </a:bodyPr>
          <a:lstStyle/>
          <a:p>
            <a:r>
              <a:rPr lang="en-US" sz="2400" dirty="0"/>
              <a:t>Number of Drownings</a:t>
            </a:r>
          </a:p>
        </p:txBody>
      </p:sp>
      <p:sp>
        <p:nvSpPr>
          <p:cNvPr id="15" name="TextBox 14">
            <a:extLst>
              <a:ext uri="{FF2B5EF4-FFF2-40B4-BE49-F238E27FC236}">
                <a16:creationId xmlns:a16="http://schemas.microsoft.com/office/drawing/2014/main" id="{1D6839C5-F908-21B0-7C04-927A1CDD65B0}"/>
              </a:ext>
            </a:extLst>
          </p:cNvPr>
          <p:cNvSpPr txBox="1"/>
          <p:nvPr/>
        </p:nvSpPr>
        <p:spPr>
          <a:xfrm>
            <a:off x="428380" y="4249205"/>
            <a:ext cx="1797543" cy="461665"/>
          </a:xfrm>
          <a:prstGeom prst="rect">
            <a:avLst/>
          </a:prstGeom>
          <a:noFill/>
        </p:spPr>
        <p:txBody>
          <a:bodyPr wrap="none" rtlCol="0">
            <a:spAutoFit/>
          </a:bodyPr>
          <a:lstStyle/>
          <a:p>
            <a:r>
              <a:rPr lang="en-US" sz="2400" dirty="0"/>
              <a:t>Hot Weather</a:t>
            </a:r>
          </a:p>
        </p:txBody>
      </p:sp>
      <p:cxnSp>
        <p:nvCxnSpPr>
          <p:cNvPr id="20" name="Straight Connector 19">
            <a:extLst>
              <a:ext uri="{FF2B5EF4-FFF2-40B4-BE49-F238E27FC236}">
                <a16:creationId xmlns:a16="http://schemas.microsoft.com/office/drawing/2014/main" id="{8225C1E4-AB6D-2457-DED5-DB7464FE9349}"/>
              </a:ext>
            </a:extLst>
          </p:cNvPr>
          <p:cNvCxnSpPr>
            <a:cxnSpLocks/>
            <a:stCxn id="15" idx="3"/>
            <a:endCxn id="14" idx="1"/>
          </p:cNvCxnSpPr>
          <p:nvPr/>
        </p:nvCxnSpPr>
        <p:spPr>
          <a:xfrm>
            <a:off x="2225923" y="4480038"/>
            <a:ext cx="1055772" cy="694005"/>
          </a:xfrm>
          <a:prstGeom prst="line">
            <a:avLst/>
          </a:prstGeom>
          <a:ln w="63500">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952916F9-09C2-0EB3-5FDA-D64B9B394830}"/>
              </a:ext>
            </a:extLst>
          </p:cNvPr>
          <p:cNvCxnSpPr>
            <a:cxnSpLocks/>
            <a:stCxn id="13" idx="2"/>
            <a:endCxn id="14" idx="0"/>
          </p:cNvCxnSpPr>
          <p:nvPr/>
        </p:nvCxnSpPr>
        <p:spPr>
          <a:xfrm>
            <a:off x="4751136" y="4090190"/>
            <a:ext cx="0" cy="853020"/>
          </a:xfrm>
          <a:prstGeom prst="line">
            <a:avLst/>
          </a:prstGeom>
          <a:ln w="63500">
            <a:headEnd type="triangle" w="lg" len="med"/>
            <a:tailEnd type="triangle" w="lg" len="med"/>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B8C9FFF1-FA55-82FB-34CA-E6D86C4B4E47}"/>
              </a:ext>
            </a:extLst>
          </p:cNvPr>
          <p:cNvSpPr txBox="1"/>
          <p:nvPr/>
        </p:nvSpPr>
        <p:spPr>
          <a:xfrm>
            <a:off x="4807753" y="4229219"/>
            <a:ext cx="327334" cy="461665"/>
          </a:xfrm>
          <a:prstGeom prst="rect">
            <a:avLst/>
          </a:prstGeom>
          <a:noFill/>
        </p:spPr>
        <p:txBody>
          <a:bodyPr wrap="none" rtlCol="0">
            <a:spAutoFit/>
          </a:bodyPr>
          <a:lstStyle/>
          <a:p>
            <a:r>
              <a:rPr lang="en-US" sz="2400" b="1" dirty="0"/>
              <a:t>?</a:t>
            </a:r>
          </a:p>
        </p:txBody>
      </p:sp>
      <p:pic>
        <p:nvPicPr>
          <p:cNvPr id="30" name="Picture 29">
            <a:extLst>
              <a:ext uri="{FF2B5EF4-FFF2-40B4-BE49-F238E27FC236}">
                <a16:creationId xmlns:a16="http://schemas.microsoft.com/office/drawing/2014/main" id="{8AE5D575-5307-6D88-45BE-533D2EEB5385}"/>
              </a:ext>
            </a:extLst>
          </p:cNvPr>
          <p:cNvPicPr>
            <a:picLocks noChangeAspect="1"/>
          </p:cNvPicPr>
          <p:nvPr/>
        </p:nvPicPr>
        <p:blipFill>
          <a:blip r:embed="rId3"/>
          <a:stretch>
            <a:fillRect/>
          </a:stretch>
        </p:blipFill>
        <p:spPr>
          <a:xfrm>
            <a:off x="7076660" y="1025255"/>
            <a:ext cx="4929761" cy="4807490"/>
          </a:xfrm>
          <a:prstGeom prst="rect">
            <a:avLst/>
          </a:prstGeom>
        </p:spPr>
      </p:pic>
    </p:spTree>
    <p:extLst>
      <p:ext uri="{BB962C8B-B14F-4D97-AF65-F5344CB8AC3E}">
        <p14:creationId xmlns:p14="http://schemas.microsoft.com/office/powerpoint/2010/main" val="3132284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P spid="2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6">
            <a:extLst>
              <a:ext uri="{FF2B5EF4-FFF2-40B4-BE49-F238E27FC236}">
                <a16:creationId xmlns:a16="http://schemas.microsoft.com/office/drawing/2014/main" id="{4B2CA281-11FA-A27B-CD7A-9F443FAEA403}"/>
              </a:ext>
            </a:extLst>
          </p:cNvPr>
          <p:cNvSpPr txBox="1">
            <a:spLocks/>
          </p:cNvSpPr>
          <p:nvPr/>
        </p:nvSpPr>
        <p:spPr>
          <a:xfrm>
            <a:off x="0" y="0"/>
            <a:ext cx="11482251" cy="73516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i="0" kern="1200">
                <a:solidFill>
                  <a:srgbClr val="E84A27"/>
                </a:solidFill>
                <a:latin typeface="Georgia" panose="02040502050405020303" pitchFamily="18" charset="0"/>
                <a:ea typeface="+mj-ea"/>
                <a:cs typeface="+mj-cs"/>
              </a:defRPr>
            </a:lvl1pPr>
          </a:lstStyle>
          <a:p>
            <a:r>
              <a:rPr lang="en-US" dirty="0">
                <a:latin typeface="Calibri"/>
                <a:cs typeface="Calibri"/>
              </a:rPr>
              <a:t>Algorithms for Memory and Simulation</a:t>
            </a:r>
            <a:endParaRPr lang="en-US" dirty="0"/>
          </a:p>
        </p:txBody>
      </p:sp>
      <p:sp>
        <p:nvSpPr>
          <p:cNvPr id="2" name="TextBox 1">
            <a:extLst>
              <a:ext uri="{FF2B5EF4-FFF2-40B4-BE49-F238E27FC236}">
                <a16:creationId xmlns:a16="http://schemas.microsoft.com/office/drawing/2014/main" id="{E6A92D8F-BC67-D36F-DFAC-BB3167810E94}"/>
              </a:ext>
            </a:extLst>
          </p:cNvPr>
          <p:cNvSpPr txBox="1"/>
          <p:nvPr/>
        </p:nvSpPr>
        <p:spPr>
          <a:xfrm>
            <a:off x="5070764" y="1100470"/>
            <a:ext cx="6887319" cy="3662541"/>
          </a:xfrm>
          <a:prstGeom prst="rect">
            <a:avLst/>
          </a:prstGeom>
          <a:noFill/>
        </p:spPr>
        <p:txBody>
          <a:bodyPr wrap="square" rtlCol="0">
            <a:spAutoFit/>
          </a:bodyPr>
          <a:lstStyle/>
          <a:p>
            <a:r>
              <a:rPr lang="en-US" sz="3200" b="1" dirty="0"/>
              <a:t>Recap &amp; Overview</a:t>
            </a:r>
          </a:p>
          <a:p>
            <a:endParaRPr lang="en-US" sz="1200" b="1" dirty="0"/>
          </a:p>
          <a:p>
            <a:r>
              <a:rPr lang="en-US" sz="3200" b="1" dirty="0"/>
              <a:t>Last Time</a:t>
            </a:r>
            <a:r>
              <a:rPr lang="en-US" sz="2800" dirty="0"/>
              <a:t>:</a:t>
            </a:r>
          </a:p>
          <a:p>
            <a:r>
              <a:rPr lang="en-US" sz="2800" i="1" dirty="0"/>
              <a:t>Why</a:t>
            </a:r>
            <a:r>
              <a:rPr lang="en-US" sz="2800" dirty="0"/>
              <a:t> simulation evolved.</a:t>
            </a:r>
          </a:p>
          <a:p>
            <a:endParaRPr lang="en-US" sz="1200" b="1" dirty="0"/>
          </a:p>
          <a:p>
            <a:r>
              <a:rPr lang="en-US" sz="3200" b="1" dirty="0"/>
              <a:t>Today</a:t>
            </a:r>
            <a:r>
              <a:rPr lang="en-US" sz="3200" dirty="0"/>
              <a:t>:</a:t>
            </a:r>
          </a:p>
          <a:p>
            <a:pPr marL="457200" indent="-457200">
              <a:buFont typeface="Arial" panose="020B0604020202020204" pitchFamily="34" charset="0"/>
              <a:buChar char="•"/>
            </a:pPr>
            <a:r>
              <a:rPr lang="en-US" sz="2800" i="1" dirty="0"/>
              <a:t>How</a:t>
            </a:r>
            <a:r>
              <a:rPr lang="en-US" sz="2800" dirty="0"/>
              <a:t> it works.</a:t>
            </a:r>
          </a:p>
          <a:p>
            <a:pPr marL="457200" indent="-457200">
              <a:buFont typeface="Arial" panose="020B0604020202020204" pitchFamily="34" charset="0"/>
              <a:buChar char="•"/>
            </a:pPr>
            <a:r>
              <a:rPr lang="en-US" sz="2800" dirty="0"/>
              <a:t>From prediction → generation → causation: a hierarchy of modeling power.</a:t>
            </a:r>
          </a:p>
        </p:txBody>
      </p:sp>
      <p:pic>
        <p:nvPicPr>
          <p:cNvPr id="3" name="Picture 2">
            <a:extLst>
              <a:ext uri="{FF2B5EF4-FFF2-40B4-BE49-F238E27FC236}">
                <a16:creationId xmlns:a16="http://schemas.microsoft.com/office/drawing/2014/main" id="{6169B6E8-01DF-05CA-E3A3-8017F5D7D357}"/>
              </a:ext>
            </a:extLst>
          </p:cNvPr>
          <p:cNvPicPr>
            <a:picLocks noChangeAspect="1"/>
          </p:cNvPicPr>
          <p:nvPr/>
        </p:nvPicPr>
        <p:blipFill>
          <a:blip r:embed="rId3"/>
          <a:stretch>
            <a:fillRect/>
          </a:stretch>
        </p:blipFill>
        <p:spPr>
          <a:xfrm>
            <a:off x="233917" y="1100470"/>
            <a:ext cx="4471971" cy="4657060"/>
          </a:xfrm>
          <a:prstGeom prst="rect">
            <a:avLst/>
          </a:prstGeom>
        </p:spPr>
      </p:pic>
      <p:sp>
        <p:nvSpPr>
          <p:cNvPr id="5" name="Rectangle 4">
            <a:extLst>
              <a:ext uri="{FF2B5EF4-FFF2-40B4-BE49-F238E27FC236}">
                <a16:creationId xmlns:a16="http://schemas.microsoft.com/office/drawing/2014/main" id="{A52703AB-62E8-C3A8-FED8-18B8FF9A8753}"/>
              </a:ext>
            </a:extLst>
          </p:cNvPr>
          <p:cNvSpPr/>
          <p:nvPr/>
        </p:nvSpPr>
        <p:spPr>
          <a:xfrm>
            <a:off x="103774" y="3007150"/>
            <a:ext cx="4732256" cy="1168924"/>
          </a:xfrm>
          <a:prstGeom prst="rect">
            <a:avLst/>
          </a:prstGeom>
          <a:solidFill>
            <a:srgbClr val="FF552E">
              <a:alpha val="0"/>
            </a:srgbClr>
          </a:solidFill>
          <a:ln w="63500">
            <a:solidFill>
              <a:srgbClr val="FF552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060012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513A12-C3D0-CA8A-E355-713C754DA33A}"/>
            </a:ext>
          </a:extLst>
        </p:cNvPr>
        <p:cNvGrpSpPr/>
        <p:nvPr/>
      </p:nvGrpSpPr>
      <p:grpSpPr>
        <a:xfrm>
          <a:off x="0" y="0"/>
          <a:ext cx="0" cy="0"/>
          <a:chOff x="0" y="0"/>
          <a:chExt cx="0" cy="0"/>
        </a:xfrm>
      </p:grpSpPr>
      <p:sp>
        <p:nvSpPr>
          <p:cNvPr id="4" name="Title 6">
            <a:extLst>
              <a:ext uri="{FF2B5EF4-FFF2-40B4-BE49-F238E27FC236}">
                <a16:creationId xmlns:a16="http://schemas.microsoft.com/office/drawing/2014/main" id="{30E7957A-369E-39BE-E6FD-FB5CAD2B2E78}"/>
              </a:ext>
            </a:extLst>
          </p:cNvPr>
          <p:cNvSpPr txBox="1">
            <a:spLocks/>
          </p:cNvSpPr>
          <p:nvPr/>
        </p:nvSpPr>
        <p:spPr>
          <a:xfrm>
            <a:off x="0" y="0"/>
            <a:ext cx="11482251" cy="73516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i="0" kern="1200">
                <a:solidFill>
                  <a:srgbClr val="E84A27"/>
                </a:solidFill>
                <a:latin typeface="Georgia" panose="02040502050405020303" pitchFamily="18" charset="0"/>
                <a:ea typeface="+mj-ea"/>
                <a:cs typeface="+mj-cs"/>
              </a:defRPr>
            </a:lvl1pPr>
          </a:lstStyle>
          <a:p>
            <a:r>
              <a:rPr lang="en-US" dirty="0">
                <a:latin typeface="Calibri"/>
                <a:cs typeface="Calibri"/>
              </a:rPr>
              <a:t>Algorithms for Memory and Simulation</a:t>
            </a:r>
            <a:endParaRPr lang="en-US" dirty="0"/>
          </a:p>
        </p:txBody>
      </p:sp>
      <p:sp>
        <p:nvSpPr>
          <p:cNvPr id="2" name="TextBox 1" descr="FIG. 1. Lateral views of the brains of a number of extant vertebrate species (the brains are not drawn to the same scale). While there is tremendous variation in both overall brain size (see Fig. 2) and the size of most brain divisions, most vertebrates possess brains that can be divided into the same number of divisions. aob, accessory olfactory bulb (cross-hatched); cb, cerebellum (stippled); ch, cerebral hemispheres (cross-hatched); m, medulla oblongata; ob, olfactory bulb (cross-hatched); ot, optic tectum (black); and p, pituitary gland. Modified from Braun and Northcutt (1999).">
            <a:extLst>
              <a:ext uri="{FF2B5EF4-FFF2-40B4-BE49-F238E27FC236}">
                <a16:creationId xmlns:a16="http://schemas.microsoft.com/office/drawing/2014/main" id="{6D52A740-A170-7CAC-AAF2-E99FAFAA1FB8}"/>
              </a:ext>
            </a:extLst>
          </p:cNvPr>
          <p:cNvSpPr txBox="1"/>
          <p:nvPr/>
        </p:nvSpPr>
        <p:spPr>
          <a:xfrm>
            <a:off x="251791" y="1597729"/>
            <a:ext cx="4320209" cy="3662541"/>
          </a:xfrm>
          <a:prstGeom prst="rect">
            <a:avLst/>
          </a:prstGeom>
          <a:noFill/>
        </p:spPr>
        <p:txBody>
          <a:bodyPr wrap="square" rtlCol="0">
            <a:spAutoFit/>
          </a:bodyPr>
          <a:lstStyle/>
          <a:p>
            <a:r>
              <a:rPr lang="en-US" sz="3200" b="1" dirty="0"/>
              <a:t>What Makes a Model Causal?</a:t>
            </a:r>
          </a:p>
          <a:p>
            <a:pPr marL="342900" indent="-342900">
              <a:buFont typeface="Arial" panose="020B0604020202020204" pitchFamily="34" charset="0"/>
              <a:buChar char="•"/>
            </a:pPr>
            <a:r>
              <a:rPr lang="en-US" sz="2400" dirty="0"/>
              <a:t>Causal models represent interventions.</a:t>
            </a:r>
          </a:p>
          <a:p>
            <a:pPr marL="342900" indent="-342900">
              <a:buFont typeface="Arial" panose="020B0604020202020204" pitchFamily="34" charset="0"/>
              <a:buChar char="•"/>
            </a:pPr>
            <a:r>
              <a:rPr lang="en-US" sz="2400" dirty="0"/>
              <a:t>They can ask: “What if I change this?”</a:t>
            </a:r>
          </a:p>
          <a:p>
            <a:pPr marL="342900" indent="-342900">
              <a:buFont typeface="Arial" panose="020B0604020202020204" pitchFamily="34" charset="0"/>
              <a:buChar char="•"/>
            </a:pPr>
            <a:r>
              <a:rPr lang="en-US" sz="2400" dirty="0"/>
              <a:t>Understanding = knowing how causes make effects.</a:t>
            </a:r>
          </a:p>
          <a:p>
            <a:pPr marL="342900" indent="-342900">
              <a:buFont typeface="Arial" panose="020B0604020202020204" pitchFamily="34" charset="0"/>
              <a:buChar char="•"/>
            </a:pPr>
            <a:endParaRPr lang="en-US" sz="2400" dirty="0"/>
          </a:p>
        </p:txBody>
      </p:sp>
      <p:pic>
        <p:nvPicPr>
          <p:cNvPr id="21506" name="Picture 2" descr="Various Simple Causal Models | Download Scientific Diagram">
            <a:extLst>
              <a:ext uri="{FF2B5EF4-FFF2-40B4-BE49-F238E27FC236}">
                <a16:creationId xmlns:a16="http://schemas.microsoft.com/office/drawing/2014/main" id="{FB922939-481B-A5B3-7E14-2939CA583F9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0676"/>
          <a:stretch>
            <a:fillRect/>
          </a:stretch>
        </p:blipFill>
        <p:spPr bwMode="auto">
          <a:xfrm>
            <a:off x="4773750" y="1301008"/>
            <a:ext cx="7259224" cy="41528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61195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F80D65-4FC4-2869-CB8D-DB9580B84AAB}"/>
            </a:ext>
          </a:extLst>
        </p:cNvPr>
        <p:cNvGrpSpPr/>
        <p:nvPr/>
      </p:nvGrpSpPr>
      <p:grpSpPr>
        <a:xfrm>
          <a:off x="0" y="0"/>
          <a:ext cx="0" cy="0"/>
          <a:chOff x="0" y="0"/>
          <a:chExt cx="0" cy="0"/>
        </a:xfrm>
      </p:grpSpPr>
      <p:sp>
        <p:nvSpPr>
          <p:cNvPr id="4" name="Title 6">
            <a:extLst>
              <a:ext uri="{FF2B5EF4-FFF2-40B4-BE49-F238E27FC236}">
                <a16:creationId xmlns:a16="http://schemas.microsoft.com/office/drawing/2014/main" id="{57C6E9C0-55A9-465A-DF1E-6698B3CEAE51}"/>
              </a:ext>
            </a:extLst>
          </p:cNvPr>
          <p:cNvSpPr txBox="1">
            <a:spLocks/>
          </p:cNvSpPr>
          <p:nvPr/>
        </p:nvSpPr>
        <p:spPr>
          <a:xfrm>
            <a:off x="0" y="0"/>
            <a:ext cx="11482251" cy="73516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i="0" kern="1200">
                <a:solidFill>
                  <a:srgbClr val="E84A27"/>
                </a:solidFill>
                <a:latin typeface="Georgia" panose="02040502050405020303" pitchFamily="18" charset="0"/>
                <a:ea typeface="+mj-ea"/>
                <a:cs typeface="+mj-cs"/>
              </a:defRPr>
            </a:lvl1pPr>
          </a:lstStyle>
          <a:p>
            <a:r>
              <a:rPr lang="en-US" dirty="0">
                <a:latin typeface="Calibri"/>
                <a:cs typeface="Calibri"/>
              </a:rPr>
              <a:t>Algorithms for Memory and Simulation</a:t>
            </a:r>
            <a:endParaRPr lang="en-US" dirty="0"/>
          </a:p>
        </p:txBody>
      </p:sp>
      <p:sp>
        <p:nvSpPr>
          <p:cNvPr id="2" name="TextBox 1" descr="FIG. 1. Lateral views of the brains of a number of extant vertebrate species (the brains are not drawn to the same scale). While there is tremendous variation in both overall brain size (see Fig. 2) and the size of most brain divisions, most vertebrates possess brains that can be divided into the same number of divisions. aob, accessory olfactory bulb (cross-hatched); cb, cerebellum (stippled); ch, cerebral hemispheres (cross-hatched); m, medulla oblongata; ob, olfactory bulb (cross-hatched); ot, optic tectum (black); and p, pituitary gland. Modified from Braun and Northcutt (1999).">
            <a:extLst>
              <a:ext uri="{FF2B5EF4-FFF2-40B4-BE49-F238E27FC236}">
                <a16:creationId xmlns:a16="http://schemas.microsoft.com/office/drawing/2014/main" id="{38361AB1-95E9-6820-D453-774F27B64B36}"/>
              </a:ext>
            </a:extLst>
          </p:cNvPr>
          <p:cNvSpPr txBox="1"/>
          <p:nvPr/>
        </p:nvSpPr>
        <p:spPr>
          <a:xfrm>
            <a:off x="251791" y="1597729"/>
            <a:ext cx="5353879" cy="2923877"/>
          </a:xfrm>
          <a:prstGeom prst="rect">
            <a:avLst/>
          </a:prstGeom>
          <a:noFill/>
        </p:spPr>
        <p:txBody>
          <a:bodyPr wrap="square" rtlCol="0">
            <a:spAutoFit/>
          </a:bodyPr>
          <a:lstStyle/>
          <a:p>
            <a:r>
              <a:rPr lang="en-US" sz="3200" b="1" dirty="0"/>
              <a:t>Evidence for Causal Reasoning Across Species</a:t>
            </a:r>
          </a:p>
          <a:p>
            <a:pPr marL="342900" indent="-342900">
              <a:buFont typeface="Arial" panose="020B0604020202020204" pitchFamily="34" charset="0"/>
              <a:buChar char="•"/>
            </a:pPr>
            <a:r>
              <a:rPr lang="en-US" sz="2400" dirty="0"/>
              <a:t>All vertebrates predict.</a:t>
            </a:r>
          </a:p>
          <a:p>
            <a:pPr marL="342900" indent="-342900">
              <a:buFont typeface="Arial" panose="020B0604020202020204" pitchFamily="34" charset="0"/>
              <a:buChar char="•"/>
            </a:pPr>
            <a:r>
              <a:rPr lang="en-US" sz="2400" dirty="0"/>
              <a:t>All mammals simulate.</a:t>
            </a:r>
          </a:p>
          <a:p>
            <a:pPr marL="342900" indent="-342900">
              <a:buFont typeface="Arial" panose="020B0604020202020204" pitchFamily="34" charset="0"/>
              <a:buChar char="•"/>
            </a:pPr>
            <a:r>
              <a:rPr lang="en-US" sz="2400" dirty="0"/>
              <a:t>Few represent true cause and effect.</a:t>
            </a:r>
          </a:p>
          <a:p>
            <a:pPr marL="342900" indent="-342900">
              <a:buFont typeface="Arial" panose="020B0604020202020204" pitchFamily="34" charset="0"/>
              <a:buChar char="•"/>
            </a:pPr>
            <a:r>
              <a:rPr lang="en-US" sz="2400" dirty="0"/>
              <a:t>Causal reasoning emerges late—and grows with language.</a:t>
            </a:r>
          </a:p>
        </p:txBody>
      </p:sp>
      <p:pic>
        <p:nvPicPr>
          <p:cNvPr id="24578" name="Picture 2" descr="Lamprey Fish Stock Photo - Download ...">
            <a:extLst>
              <a:ext uri="{FF2B5EF4-FFF2-40B4-BE49-F238E27FC236}">
                <a16:creationId xmlns:a16="http://schemas.microsoft.com/office/drawing/2014/main" id="{66590635-8686-22C2-8225-1EACAB9763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07955" y="1203264"/>
            <a:ext cx="782456" cy="520689"/>
          </a:xfrm>
          <a:prstGeom prst="rect">
            <a:avLst/>
          </a:prstGeom>
          <a:noFill/>
          <a:extLst>
            <a:ext uri="{909E8E84-426E-40DD-AFC4-6F175D3DCCD1}">
              <a14:hiddenFill xmlns:a14="http://schemas.microsoft.com/office/drawing/2010/main">
                <a:solidFill>
                  <a:srgbClr val="FFFFFF"/>
                </a:solidFill>
              </a14:hiddenFill>
            </a:ext>
          </a:extLst>
        </p:spPr>
      </p:pic>
      <p:pic>
        <p:nvPicPr>
          <p:cNvPr id="24580" name="Picture 4" descr="Mammal Photos-Mouse front view isolated ...">
            <a:extLst>
              <a:ext uri="{FF2B5EF4-FFF2-40B4-BE49-F238E27FC236}">
                <a16:creationId xmlns:a16="http://schemas.microsoft.com/office/drawing/2014/main" id="{E75CC590-7177-C6AB-1F95-C6F18639ECC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55944" y="3314749"/>
            <a:ext cx="772850" cy="772850"/>
          </a:xfrm>
          <a:prstGeom prst="rect">
            <a:avLst/>
          </a:prstGeom>
          <a:noFill/>
          <a:extLst>
            <a:ext uri="{909E8E84-426E-40DD-AFC4-6F175D3DCCD1}">
              <a14:hiddenFill xmlns:a14="http://schemas.microsoft.com/office/drawing/2010/main">
                <a:solidFill>
                  <a:srgbClr val="FFFFFF"/>
                </a:solidFill>
              </a14:hiddenFill>
            </a:ext>
          </a:extLst>
        </p:spPr>
      </p:pic>
      <p:pic>
        <p:nvPicPr>
          <p:cNvPr id="24582" name="Picture 6" descr="Chimpanzee Isolated On White Background ...">
            <a:extLst>
              <a:ext uri="{FF2B5EF4-FFF2-40B4-BE49-F238E27FC236}">
                <a16:creationId xmlns:a16="http://schemas.microsoft.com/office/drawing/2014/main" id="{A2939667-72E2-3C04-7D94-D845BC9F6A1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55368" y="4521606"/>
            <a:ext cx="639180" cy="611389"/>
          </a:xfrm>
          <a:prstGeom prst="rect">
            <a:avLst/>
          </a:prstGeom>
          <a:noFill/>
          <a:extLst>
            <a:ext uri="{909E8E84-426E-40DD-AFC4-6F175D3DCCD1}">
              <a14:hiddenFill xmlns:a14="http://schemas.microsoft.com/office/drawing/2010/main">
                <a:solidFill>
                  <a:srgbClr val="FFFFFF"/>
                </a:solidFill>
              </a14:hiddenFill>
            </a:ext>
          </a:extLst>
        </p:spPr>
      </p:pic>
      <p:pic>
        <p:nvPicPr>
          <p:cNvPr id="24584" name="Picture 8" descr="54+ Thousand Crow Bird Isolated Royalty ...">
            <a:extLst>
              <a:ext uri="{FF2B5EF4-FFF2-40B4-BE49-F238E27FC236}">
                <a16:creationId xmlns:a16="http://schemas.microsoft.com/office/drawing/2014/main" id="{04FBD2C6-D217-AC3C-C698-B9231A27504F}"/>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36718"/>
          <a:stretch>
            <a:fillRect/>
          </a:stretch>
        </p:blipFill>
        <p:spPr bwMode="auto">
          <a:xfrm>
            <a:off x="6492133" y="4356991"/>
            <a:ext cx="691345" cy="780338"/>
          </a:xfrm>
          <a:prstGeom prst="rect">
            <a:avLst/>
          </a:prstGeom>
          <a:noFill/>
          <a:extLst>
            <a:ext uri="{909E8E84-426E-40DD-AFC4-6F175D3DCCD1}">
              <a14:hiddenFill xmlns:a14="http://schemas.microsoft.com/office/drawing/2010/main">
                <a:solidFill>
                  <a:srgbClr val="FFFFFF"/>
                </a:solidFill>
              </a14:hiddenFill>
            </a:ext>
          </a:extLst>
        </p:spPr>
      </p:pic>
      <p:pic>
        <p:nvPicPr>
          <p:cNvPr id="24586" name="Picture 10" descr="photo of a cuttlefish animal realistic ...">
            <a:extLst>
              <a:ext uri="{FF2B5EF4-FFF2-40B4-BE49-F238E27FC236}">
                <a16:creationId xmlns:a16="http://schemas.microsoft.com/office/drawing/2014/main" id="{D3EA41E1-EB87-3442-BE27-77655C64D81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180113" y="2648662"/>
            <a:ext cx="780338" cy="780338"/>
          </a:xfrm>
          <a:prstGeom prst="rect">
            <a:avLst/>
          </a:prstGeom>
          <a:noFill/>
          <a:extLst>
            <a:ext uri="{909E8E84-426E-40DD-AFC4-6F175D3DCCD1}">
              <a14:hiddenFill xmlns:a14="http://schemas.microsoft.com/office/drawing/2010/main">
                <a:solidFill>
                  <a:srgbClr val="FFFFFF"/>
                </a:solidFill>
              </a14:hiddenFill>
            </a:ext>
          </a:extLst>
        </p:spPr>
      </p:pic>
      <p:pic>
        <p:nvPicPr>
          <p:cNvPr id="24588" name="Picture 12" descr="Dolphin full body isolate on white ...">
            <a:extLst>
              <a:ext uri="{FF2B5EF4-FFF2-40B4-BE49-F238E27FC236}">
                <a16:creationId xmlns:a16="http://schemas.microsoft.com/office/drawing/2014/main" id="{E6558644-FE58-BF60-F562-BC71326CBC0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413514" y="4608510"/>
            <a:ext cx="685994" cy="685994"/>
          </a:xfrm>
          <a:prstGeom prst="rect">
            <a:avLst/>
          </a:prstGeom>
          <a:noFill/>
          <a:extLst>
            <a:ext uri="{909E8E84-426E-40DD-AFC4-6F175D3DCCD1}">
              <a14:hiddenFill xmlns:a14="http://schemas.microsoft.com/office/drawing/2010/main">
                <a:solidFill>
                  <a:srgbClr val="FFFFFF"/>
                </a:solidFill>
              </a14:hiddenFill>
            </a:ext>
          </a:extLst>
        </p:spPr>
      </p:pic>
      <p:pic>
        <p:nvPicPr>
          <p:cNvPr id="24590" name="Picture 14" descr="East Asian baby girl stock image. Image of body, asian - 40942827">
            <a:extLst>
              <a:ext uri="{FF2B5EF4-FFF2-40B4-BE49-F238E27FC236}">
                <a16:creationId xmlns:a16="http://schemas.microsoft.com/office/drawing/2014/main" id="{7C7D97E3-6F10-02DB-858B-D1992ED407E1}"/>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20041" t="5990" r="12552"/>
          <a:stretch>
            <a:fillRect/>
          </a:stretch>
        </p:blipFill>
        <p:spPr bwMode="auto">
          <a:xfrm>
            <a:off x="8254725" y="4539385"/>
            <a:ext cx="542898" cy="61138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0BF0D65-F723-A4D2-89E2-BE16142DE249}"/>
              </a:ext>
            </a:extLst>
          </p:cNvPr>
          <p:cNvSpPr txBox="1"/>
          <p:nvPr/>
        </p:nvSpPr>
        <p:spPr>
          <a:xfrm>
            <a:off x="10619862" y="735162"/>
            <a:ext cx="1391920" cy="5262979"/>
          </a:xfrm>
          <a:prstGeom prst="rect">
            <a:avLst/>
          </a:prstGeom>
          <a:noFill/>
        </p:spPr>
        <p:txBody>
          <a:bodyPr wrap="none" rtlCol="0">
            <a:spAutoFit/>
          </a:bodyPr>
          <a:lstStyle/>
          <a:p>
            <a:pPr algn="ctr"/>
            <a:r>
              <a:rPr lang="en-US" sz="2400" dirty="0"/>
              <a:t>Predicts</a:t>
            </a:r>
          </a:p>
          <a:p>
            <a:pPr algn="ctr"/>
            <a:endParaRPr lang="en-US" sz="2400" dirty="0"/>
          </a:p>
          <a:p>
            <a:pPr algn="ctr"/>
            <a:endParaRPr lang="en-US" sz="2400" dirty="0"/>
          </a:p>
          <a:p>
            <a:pPr algn="ctr"/>
            <a:endParaRPr lang="en-US" sz="2400" dirty="0"/>
          </a:p>
          <a:p>
            <a:pPr algn="ctr"/>
            <a:endParaRPr lang="en-US" sz="2400" dirty="0"/>
          </a:p>
          <a:p>
            <a:pPr algn="ctr"/>
            <a:r>
              <a:rPr lang="en-US" sz="2400" dirty="0"/>
              <a:t>Simulates</a:t>
            </a:r>
          </a:p>
          <a:p>
            <a:pPr algn="ctr"/>
            <a:endParaRPr lang="en-US" sz="2400" dirty="0"/>
          </a:p>
          <a:p>
            <a:pPr algn="ctr"/>
            <a:endParaRPr lang="en-US" sz="2400" dirty="0"/>
          </a:p>
          <a:p>
            <a:pPr algn="ctr"/>
            <a:endParaRPr lang="en-US" sz="2400" dirty="0"/>
          </a:p>
          <a:p>
            <a:pPr algn="ctr"/>
            <a:endParaRPr lang="en-US" sz="2400" dirty="0"/>
          </a:p>
          <a:p>
            <a:pPr algn="ctr"/>
            <a:endParaRPr lang="en-US" sz="2400" dirty="0"/>
          </a:p>
          <a:p>
            <a:pPr algn="ctr"/>
            <a:endParaRPr lang="en-US" sz="2400" dirty="0"/>
          </a:p>
          <a:p>
            <a:pPr algn="ctr"/>
            <a:r>
              <a:rPr lang="en-US" sz="2400" dirty="0"/>
              <a:t>Simulates</a:t>
            </a:r>
          </a:p>
          <a:p>
            <a:pPr algn="ctr"/>
            <a:r>
              <a:rPr lang="en-US" sz="2400" dirty="0"/>
              <a:t>Causality</a:t>
            </a:r>
          </a:p>
        </p:txBody>
      </p:sp>
      <p:pic>
        <p:nvPicPr>
          <p:cNvPr id="24592" name="Picture 16" descr="Thousand Ant Isolated White Background ...">
            <a:extLst>
              <a:ext uri="{FF2B5EF4-FFF2-40B4-BE49-F238E27FC236}">
                <a16:creationId xmlns:a16="http://schemas.microsoft.com/office/drawing/2014/main" id="{0EA500EA-927B-A4C2-9E22-D3A1C90A6B9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140559" y="528826"/>
            <a:ext cx="1149227" cy="806174"/>
          </a:xfrm>
          <a:prstGeom prst="rect">
            <a:avLst/>
          </a:prstGeom>
          <a:noFill/>
          <a:extLst>
            <a:ext uri="{909E8E84-426E-40DD-AFC4-6F175D3DCCD1}">
              <a14:hiddenFill xmlns:a14="http://schemas.microsoft.com/office/drawing/2010/main">
                <a:solidFill>
                  <a:srgbClr val="FFFFFF"/>
                </a:solidFill>
              </a14:hiddenFill>
            </a:ext>
          </a:extLst>
        </p:spPr>
      </p:pic>
      <p:pic>
        <p:nvPicPr>
          <p:cNvPr id="24594" name="Picture 18" descr="33,500+ Salmon On White Stock Photos ...">
            <a:extLst>
              <a:ext uri="{FF2B5EF4-FFF2-40B4-BE49-F238E27FC236}">
                <a16:creationId xmlns:a16="http://schemas.microsoft.com/office/drawing/2014/main" id="{96EA8112-25DF-7DD5-558E-FA3F1E7386F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221342" y="1192969"/>
            <a:ext cx="653408" cy="434814"/>
          </a:xfrm>
          <a:prstGeom prst="rect">
            <a:avLst/>
          </a:prstGeom>
          <a:noFill/>
          <a:extLst>
            <a:ext uri="{909E8E84-426E-40DD-AFC4-6F175D3DCCD1}">
              <a14:hiddenFill xmlns:a14="http://schemas.microsoft.com/office/drawing/2010/main">
                <a:solidFill>
                  <a:srgbClr val="FFFFFF"/>
                </a:solidFill>
              </a14:hiddenFill>
            </a:ext>
          </a:extLst>
        </p:spPr>
      </p:pic>
      <p:pic>
        <p:nvPicPr>
          <p:cNvPr id="24596" name="Picture 20" descr="Frog On White Images – Browse 209,078 ...">
            <a:extLst>
              <a:ext uri="{FF2B5EF4-FFF2-40B4-BE49-F238E27FC236}">
                <a16:creationId xmlns:a16="http://schemas.microsoft.com/office/drawing/2014/main" id="{908C76EF-ADAD-2C95-01D4-AE3DCCCCE155}"/>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30731"/>
          <a:stretch>
            <a:fillRect/>
          </a:stretch>
        </p:blipFill>
        <p:spPr bwMode="auto">
          <a:xfrm>
            <a:off x="8754398" y="1868323"/>
            <a:ext cx="692993" cy="649022"/>
          </a:xfrm>
          <a:prstGeom prst="rect">
            <a:avLst/>
          </a:prstGeom>
          <a:noFill/>
          <a:extLst>
            <a:ext uri="{909E8E84-426E-40DD-AFC4-6F175D3DCCD1}">
              <a14:hiddenFill xmlns:a14="http://schemas.microsoft.com/office/drawing/2010/main">
                <a:solidFill>
                  <a:srgbClr val="FFFFFF"/>
                </a:solidFill>
              </a14:hiddenFill>
            </a:ext>
          </a:extLst>
        </p:spPr>
      </p:pic>
      <p:pic>
        <p:nvPicPr>
          <p:cNvPr id="24598" name="Picture 22" descr="crab with white background high quality ...">
            <a:extLst>
              <a:ext uri="{FF2B5EF4-FFF2-40B4-BE49-F238E27FC236}">
                <a16:creationId xmlns:a16="http://schemas.microsoft.com/office/drawing/2014/main" id="{57B7D082-7A19-F20D-B67B-C4FAFE5802AC}"/>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434802" y="1037143"/>
            <a:ext cx="735164" cy="735164"/>
          </a:xfrm>
          <a:prstGeom prst="rect">
            <a:avLst/>
          </a:prstGeom>
          <a:noFill/>
          <a:extLst>
            <a:ext uri="{909E8E84-426E-40DD-AFC4-6F175D3DCCD1}">
              <a14:hiddenFill xmlns:a14="http://schemas.microsoft.com/office/drawing/2010/main">
                <a:solidFill>
                  <a:srgbClr val="FFFFFF"/>
                </a:solidFill>
              </a14:hiddenFill>
            </a:ext>
          </a:extLst>
        </p:spPr>
      </p:pic>
      <p:pic>
        <p:nvPicPr>
          <p:cNvPr id="24600" name="Picture 24" descr="7,600+ Lion On White Stock Photos ...">
            <a:extLst>
              <a:ext uri="{FF2B5EF4-FFF2-40B4-BE49-F238E27FC236}">
                <a16:creationId xmlns:a16="http://schemas.microsoft.com/office/drawing/2014/main" id="{6F9EE6BF-AE18-793B-DE75-B1F9F077EBC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587840" y="2625722"/>
            <a:ext cx="784882" cy="831687"/>
          </a:xfrm>
          <a:prstGeom prst="rect">
            <a:avLst/>
          </a:prstGeom>
          <a:noFill/>
          <a:extLst>
            <a:ext uri="{909E8E84-426E-40DD-AFC4-6F175D3DCCD1}">
              <a14:hiddenFill xmlns:a14="http://schemas.microsoft.com/office/drawing/2010/main">
                <a:solidFill>
                  <a:srgbClr val="FFFFFF"/>
                </a:solidFill>
              </a14:hiddenFill>
            </a:ext>
          </a:extLst>
        </p:spPr>
      </p:pic>
      <p:pic>
        <p:nvPicPr>
          <p:cNvPr id="24602" name="Picture 26" descr="Chicken Isolated On White Stock Photo ...">
            <a:extLst>
              <a:ext uri="{FF2B5EF4-FFF2-40B4-BE49-F238E27FC236}">
                <a16:creationId xmlns:a16="http://schemas.microsoft.com/office/drawing/2014/main" id="{C13A82AA-438F-8A9C-2460-175E1C21ED5A}"/>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981859" y="1984517"/>
            <a:ext cx="540457" cy="780339"/>
          </a:xfrm>
          <a:prstGeom prst="rect">
            <a:avLst/>
          </a:prstGeom>
          <a:noFill/>
          <a:extLst>
            <a:ext uri="{909E8E84-426E-40DD-AFC4-6F175D3DCCD1}">
              <a14:hiddenFill xmlns:a14="http://schemas.microsoft.com/office/drawing/2010/main">
                <a:solidFill>
                  <a:srgbClr val="FFFFFF"/>
                </a:solidFill>
              </a14:hiddenFill>
            </a:ext>
          </a:extLst>
        </p:spPr>
      </p:pic>
      <p:pic>
        <p:nvPicPr>
          <p:cNvPr id="24604" name="Picture 28" descr="Chinese water dragon on white ...">
            <a:extLst>
              <a:ext uri="{FF2B5EF4-FFF2-40B4-BE49-F238E27FC236}">
                <a16:creationId xmlns:a16="http://schemas.microsoft.com/office/drawing/2014/main" id="{83F7DE3D-8C4B-F572-715B-2D90916DB63D}"/>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873754" y="1575540"/>
            <a:ext cx="882698" cy="624831"/>
          </a:xfrm>
          <a:prstGeom prst="rect">
            <a:avLst/>
          </a:prstGeom>
          <a:noFill/>
          <a:extLst>
            <a:ext uri="{909E8E84-426E-40DD-AFC4-6F175D3DCCD1}">
              <a14:hiddenFill xmlns:a14="http://schemas.microsoft.com/office/drawing/2010/main">
                <a:solidFill>
                  <a:srgbClr val="FFFFFF"/>
                </a:solidFill>
              </a14:hiddenFill>
            </a:ext>
          </a:extLst>
        </p:spPr>
      </p:pic>
      <p:pic>
        <p:nvPicPr>
          <p:cNvPr id="24608" name="Picture 32" descr="Asian researcher woman with face mask ...">
            <a:extLst>
              <a:ext uri="{FF2B5EF4-FFF2-40B4-BE49-F238E27FC236}">
                <a16:creationId xmlns:a16="http://schemas.microsoft.com/office/drawing/2014/main" id="{865066A6-4085-5BEA-81AE-79A1F8B42E56}"/>
              </a:ext>
            </a:extLst>
          </p:cNvPr>
          <p:cNvPicPr>
            <a:picLocks noChangeAspect="1" noChangeArrowheads="1"/>
          </p:cNvPicPr>
          <p:nvPr/>
        </p:nvPicPr>
        <p:blipFill rotWithShape="1">
          <a:blip r:embed="rId17">
            <a:extLst>
              <a:ext uri="{28A0092B-C50C-407E-A947-70E740481C1C}">
                <a14:useLocalDpi xmlns:a14="http://schemas.microsoft.com/office/drawing/2010/main" val="0"/>
              </a:ext>
            </a:extLst>
          </a:blip>
          <a:srcRect b="10275"/>
          <a:stretch>
            <a:fillRect/>
          </a:stretch>
        </p:blipFill>
        <p:spPr bwMode="auto">
          <a:xfrm>
            <a:off x="8368703" y="5248951"/>
            <a:ext cx="491244" cy="707218"/>
          </a:xfrm>
          <a:prstGeom prst="rect">
            <a:avLst/>
          </a:prstGeom>
          <a:noFill/>
          <a:extLst>
            <a:ext uri="{909E8E84-426E-40DD-AFC4-6F175D3DCCD1}">
              <a14:hiddenFill xmlns:a14="http://schemas.microsoft.com/office/drawing/2010/main">
                <a:solidFill>
                  <a:srgbClr val="FFFFFF"/>
                </a:solidFill>
              </a14:hiddenFill>
            </a:ext>
          </a:extLst>
        </p:spPr>
      </p:pic>
      <p:pic>
        <p:nvPicPr>
          <p:cNvPr id="24610" name="Picture 34" descr="Elephant white background Images - Free ...">
            <a:extLst>
              <a:ext uri="{FF2B5EF4-FFF2-40B4-BE49-F238E27FC236}">
                <a16:creationId xmlns:a16="http://schemas.microsoft.com/office/drawing/2014/main" id="{DDA32E86-272A-A7BD-10CD-BA8F21EF132B}"/>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8991908" y="3741051"/>
            <a:ext cx="627593" cy="867459"/>
          </a:xfrm>
          <a:prstGeom prst="rect">
            <a:avLst/>
          </a:prstGeom>
          <a:noFill/>
          <a:extLst>
            <a:ext uri="{909E8E84-426E-40DD-AFC4-6F175D3DCCD1}">
              <a14:hiddenFill xmlns:a14="http://schemas.microsoft.com/office/drawing/2010/main">
                <a:solidFill>
                  <a:srgbClr val="FFFFFF"/>
                </a:solidFill>
              </a14:hiddenFill>
            </a:ext>
          </a:extLst>
        </p:spPr>
      </p:pic>
      <p:pic>
        <p:nvPicPr>
          <p:cNvPr id="24612" name="Picture 36" descr="white background Stock Photo ...">
            <a:extLst>
              <a:ext uri="{FF2B5EF4-FFF2-40B4-BE49-F238E27FC236}">
                <a16:creationId xmlns:a16="http://schemas.microsoft.com/office/drawing/2014/main" id="{5349BC69-6044-DFE6-501B-E6153C5CE86D}"/>
              </a:ext>
            </a:extLst>
          </p:cNvPr>
          <p:cNvPicPr>
            <a:picLocks noChangeAspect="1" noChangeArrowheads="1"/>
          </p:cNvPicPr>
          <p:nvPr/>
        </p:nvPicPr>
        <p:blipFill rotWithShape="1">
          <a:blip r:embed="rId19">
            <a:extLst>
              <a:ext uri="{28A0092B-C50C-407E-A947-70E740481C1C}">
                <a14:useLocalDpi xmlns:a14="http://schemas.microsoft.com/office/drawing/2010/main" val="0"/>
              </a:ext>
            </a:extLst>
          </a:blip>
          <a:srcRect t="17441" b="14552"/>
          <a:stretch>
            <a:fillRect/>
          </a:stretch>
        </p:blipFill>
        <p:spPr bwMode="auto">
          <a:xfrm>
            <a:off x="7424041" y="3740966"/>
            <a:ext cx="731903" cy="675699"/>
          </a:xfrm>
          <a:prstGeom prst="rect">
            <a:avLst/>
          </a:prstGeom>
          <a:noFill/>
          <a:extLst>
            <a:ext uri="{909E8E84-426E-40DD-AFC4-6F175D3DCCD1}">
              <a14:hiddenFill xmlns:a14="http://schemas.microsoft.com/office/drawing/2010/main">
                <a:solidFill>
                  <a:srgbClr val="FFFFFF"/>
                </a:solidFill>
              </a14:hiddenFill>
            </a:ext>
          </a:extLst>
        </p:spPr>
      </p:pic>
      <p:pic>
        <p:nvPicPr>
          <p:cNvPr id="24614" name="Picture 38" descr="Robin on white background ...">
            <a:extLst>
              <a:ext uri="{FF2B5EF4-FFF2-40B4-BE49-F238E27FC236}">
                <a16:creationId xmlns:a16="http://schemas.microsoft.com/office/drawing/2014/main" id="{EB56A158-1F90-067E-6815-612A0D8064AE}"/>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6467249" y="3140775"/>
            <a:ext cx="975886" cy="7281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58369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70D923-61D9-6F5E-E281-08427750A9A2}"/>
            </a:ext>
          </a:extLst>
        </p:cNvPr>
        <p:cNvGrpSpPr/>
        <p:nvPr/>
      </p:nvGrpSpPr>
      <p:grpSpPr>
        <a:xfrm>
          <a:off x="0" y="0"/>
          <a:ext cx="0" cy="0"/>
          <a:chOff x="0" y="0"/>
          <a:chExt cx="0" cy="0"/>
        </a:xfrm>
      </p:grpSpPr>
      <p:sp>
        <p:nvSpPr>
          <p:cNvPr id="4" name="Title 6">
            <a:extLst>
              <a:ext uri="{FF2B5EF4-FFF2-40B4-BE49-F238E27FC236}">
                <a16:creationId xmlns:a16="http://schemas.microsoft.com/office/drawing/2014/main" id="{3488B7D8-6B33-280B-9513-46BBE4DFAD03}"/>
              </a:ext>
            </a:extLst>
          </p:cNvPr>
          <p:cNvSpPr txBox="1">
            <a:spLocks/>
          </p:cNvSpPr>
          <p:nvPr/>
        </p:nvSpPr>
        <p:spPr>
          <a:xfrm>
            <a:off x="0" y="0"/>
            <a:ext cx="11482251" cy="73516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i="0" kern="1200">
                <a:solidFill>
                  <a:srgbClr val="E84A27"/>
                </a:solidFill>
                <a:latin typeface="Georgia" panose="02040502050405020303" pitchFamily="18" charset="0"/>
                <a:ea typeface="+mj-ea"/>
                <a:cs typeface="+mj-cs"/>
              </a:defRPr>
            </a:lvl1pPr>
          </a:lstStyle>
          <a:p>
            <a:r>
              <a:rPr lang="en-US" dirty="0">
                <a:latin typeface="Calibri"/>
                <a:cs typeface="Calibri"/>
              </a:rPr>
              <a:t>Algorithms for Memory and Simulation</a:t>
            </a:r>
            <a:endParaRPr lang="en-US" dirty="0"/>
          </a:p>
        </p:txBody>
      </p:sp>
      <p:sp>
        <p:nvSpPr>
          <p:cNvPr id="2" name="TextBox 1" descr="FIG. 1. Lateral views of the brains of a number of extant vertebrate species (the brains are not drawn to the same scale). While there is tremendous variation in both overall brain size (see Fig. 2) and the size of most brain divisions, most vertebrates possess brains that can be divided into the same number of divisions. aob, accessory olfactory bulb (cross-hatched); cb, cerebellum (stippled); ch, cerebral hemispheres (cross-hatched); m, medulla oblongata; ob, olfactory bulb (cross-hatched); ot, optic tectum (black); and p, pituitary gland. Modified from Braun and Northcutt (1999).">
            <a:extLst>
              <a:ext uri="{FF2B5EF4-FFF2-40B4-BE49-F238E27FC236}">
                <a16:creationId xmlns:a16="http://schemas.microsoft.com/office/drawing/2014/main" id="{8BF2FD68-A905-520D-F5B9-BA773B3E96EE}"/>
              </a:ext>
            </a:extLst>
          </p:cNvPr>
          <p:cNvSpPr txBox="1"/>
          <p:nvPr/>
        </p:nvSpPr>
        <p:spPr>
          <a:xfrm>
            <a:off x="373994" y="1500809"/>
            <a:ext cx="5059397" cy="2554545"/>
          </a:xfrm>
          <a:prstGeom prst="rect">
            <a:avLst/>
          </a:prstGeom>
          <a:noFill/>
        </p:spPr>
        <p:txBody>
          <a:bodyPr wrap="square" rtlCol="0">
            <a:spAutoFit/>
          </a:bodyPr>
          <a:lstStyle/>
          <a:p>
            <a:r>
              <a:rPr lang="en-US" sz="3200" b="1" dirty="0"/>
              <a:t>Humans and the Cultural Amplification of Causality</a:t>
            </a:r>
            <a:endParaRPr lang="en-US" sz="3200" dirty="0"/>
          </a:p>
          <a:p>
            <a:pPr marL="342900" indent="-342900">
              <a:buFont typeface="Arial" panose="020B0604020202020204" pitchFamily="34" charset="0"/>
              <a:buChar char="•"/>
            </a:pPr>
            <a:r>
              <a:rPr lang="en-US" sz="2400" dirty="0"/>
              <a:t>Language makes causes explicit.</a:t>
            </a:r>
          </a:p>
          <a:p>
            <a:pPr marL="342900" indent="-342900">
              <a:buFont typeface="Arial" panose="020B0604020202020204" pitchFamily="34" charset="0"/>
              <a:buChar char="•"/>
            </a:pPr>
            <a:r>
              <a:rPr lang="en-US" sz="2400" dirty="0"/>
              <a:t>Culture preserves and refines them.</a:t>
            </a:r>
          </a:p>
          <a:p>
            <a:pPr marL="342900" indent="-342900">
              <a:buFont typeface="Arial" panose="020B0604020202020204" pitchFamily="34" charset="0"/>
              <a:buChar char="•"/>
            </a:pPr>
            <a:r>
              <a:rPr lang="en-US" sz="2400" dirty="0"/>
              <a:t>Science is collective causal modeling.</a:t>
            </a:r>
          </a:p>
        </p:txBody>
      </p:sp>
      <p:pic>
        <p:nvPicPr>
          <p:cNvPr id="23562" name="Picture 10" descr="Newton's Laws of Motion | Formula, Examples and Questions - GeeksforGeeks">
            <a:extLst>
              <a:ext uri="{FF2B5EF4-FFF2-40B4-BE49-F238E27FC236}">
                <a16:creationId xmlns:a16="http://schemas.microsoft.com/office/drawing/2014/main" id="{C7C52DF3-E9A9-9467-5718-9D47DEBBA7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74794" y="1500809"/>
            <a:ext cx="6735412" cy="41843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92658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1ADC82-AE57-FE64-E903-E0C098AA2B92}"/>
            </a:ext>
          </a:extLst>
        </p:cNvPr>
        <p:cNvGrpSpPr/>
        <p:nvPr/>
      </p:nvGrpSpPr>
      <p:grpSpPr>
        <a:xfrm>
          <a:off x="0" y="0"/>
          <a:ext cx="0" cy="0"/>
          <a:chOff x="0" y="0"/>
          <a:chExt cx="0" cy="0"/>
        </a:xfrm>
      </p:grpSpPr>
      <p:sp>
        <p:nvSpPr>
          <p:cNvPr id="4" name="Title 6">
            <a:extLst>
              <a:ext uri="{FF2B5EF4-FFF2-40B4-BE49-F238E27FC236}">
                <a16:creationId xmlns:a16="http://schemas.microsoft.com/office/drawing/2014/main" id="{51341802-23B6-5E2D-259F-0D795AAB6D3F}"/>
              </a:ext>
            </a:extLst>
          </p:cNvPr>
          <p:cNvSpPr txBox="1">
            <a:spLocks/>
          </p:cNvSpPr>
          <p:nvPr/>
        </p:nvSpPr>
        <p:spPr>
          <a:xfrm>
            <a:off x="0" y="0"/>
            <a:ext cx="11482251" cy="73516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i="0" kern="1200">
                <a:solidFill>
                  <a:srgbClr val="E84A27"/>
                </a:solidFill>
                <a:latin typeface="Georgia" panose="02040502050405020303" pitchFamily="18" charset="0"/>
                <a:ea typeface="+mj-ea"/>
                <a:cs typeface="+mj-cs"/>
              </a:defRPr>
            </a:lvl1pPr>
          </a:lstStyle>
          <a:p>
            <a:r>
              <a:rPr lang="en-US" dirty="0">
                <a:latin typeface="Calibri"/>
                <a:cs typeface="Calibri"/>
              </a:rPr>
              <a:t>The Evolution of the Cortex</a:t>
            </a:r>
            <a:endParaRPr lang="en-US" dirty="0"/>
          </a:p>
        </p:txBody>
      </p:sp>
      <p:sp>
        <p:nvSpPr>
          <p:cNvPr id="2" name="TextBox 1">
            <a:extLst>
              <a:ext uri="{FF2B5EF4-FFF2-40B4-BE49-F238E27FC236}">
                <a16:creationId xmlns:a16="http://schemas.microsoft.com/office/drawing/2014/main" id="{DA618609-ABDD-B3F2-23C7-B28731F0AA5B}"/>
              </a:ext>
            </a:extLst>
          </p:cNvPr>
          <p:cNvSpPr txBox="1"/>
          <p:nvPr/>
        </p:nvSpPr>
        <p:spPr>
          <a:xfrm>
            <a:off x="5549498" y="1289953"/>
            <a:ext cx="6262254" cy="4278094"/>
          </a:xfrm>
          <a:prstGeom prst="rect">
            <a:avLst/>
          </a:prstGeom>
          <a:noFill/>
        </p:spPr>
        <p:txBody>
          <a:bodyPr wrap="square" rtlCol="0">
            <a:spAutoFit/>
          </a:bodyPr>
          <a:lstStyle/>
          <a:p>
            <a:r>
              <a:rPr lang="en-US" sz="3200" b="1" dirty="0"/>
              <a:t>Summary</a:t>
            </a:r>
          </a:p>
          <a:p>
            <a:pPr marL="457200" indent="-457200">
              <a:buFont typeface="Arial" panose="020B0604020202020204" pitchFamily="34" charset="0"/>
              <a:buChar char="•"/>
            </a:pPr>
            <a:r>
              <a:rPr lang="en-US" sz="2400" dirty="0"/>
              <a:t>Prediction → Generation → Causation</a:t>
            </a:r>
          </a:p>
          <a:p>
            <a:pPr marL="457200" indent="-457200">
              <a:buFont typeface="Arial" panose="020B0604020202020204" pitchFamily="34" charset="0"/>
              <a:buChar char="•"/>
            </a:pPr>
            <a:r>
              <a:rPr lang="en-US" sz="2400" dirty="0"/>
              <a:t>Each level adds representational power.</a:t>
            </a:r>
          </a:p>
          <a:p>
            <a:pPr marL="457200" indent="-457200">
              <a:buFont typeface="Arial" panose="020B0604020202020204" pitchFamily="34" charset="0"/>
              <a:buChar char="•"/>
            </a:pPr>
            <a:r>
              <a:rPr lang="en-US" sz="2400" dirty="0"/>
              <a:t>Brains predict.</a:t>
            </a:r>
          </a:p>
          <a:p>
            <a:pPr marL="457200" indent="-457200">
              <a:buFont typeface="Arial" panose="020B0604020202020204" pitchFamily="34" charset="0"/>
              <a:buChar char="•"/>
            </a:pPr>
            <a:r>
              <a:rPr lang="en-US" sz="2400" dirty="0"/>
              <a:t>Minds imagine.</a:t>
            </a:r>
          </a:p>
          <a:p>
            <a:pPr marL="457200" indent="-457200">
              <a:buFont typeface="Arial" panose="020B0604020202020204" pitchFamily="34" charset="0"/>
              <a:buChar char="•"/>
            </a:pPr>
            <a:r>
              <a:rPr lang="en-US" sz="2400" dirty="0"/>
              <a:t>Cultures explain.</a:t>
            </a:r>
          </a:p>
          <a:p>
            <a:endParaRPr lang="en-US" sz="3200" b="1" dirty="0"/>
          </a:p>
          <a:p>
            <a:r>
              <a:rPr lang="en-US" sz="3200" b="1" dirty="0"/>
              <a:t>Next Time</a:t>
            </a:r>
          </a:p>
          <a:p>
            <a:pPr marL="457200" indent="-457200">
              <a:buFont typeface="Arial" panose="020B0604020202020204" pitchFamily="34" charset="0"/>
              <a:buChar char="•"/>
            </a:pPr>
            <a:r>
              <a:rPr lang="en-US" sz="2400" dirty="0"/>
              <a:t>Simulation in the brain and the structure of the neocortex</a:t>
            </a:r>
          </a:p>
        </p:txBody>
      </p:sp>
      <p:pic>
        <p:nvPicPr>
          <p:cNvPr id="3" name="Picture 2">
            <a:extLst>
              <a:ext uri="{FF2B5EF4-FFF2-40B4-BE49-F238E27FC236}">
                <a16:creationId xmlns:a16="http://schemas.microsoft.com/office/drawing/2014/main" id="{62188E2C-BEB6-98A9-AACF-4C95823A17C7}"/>
              </a:ext>
            </a:extLst>
          </p:cNvPr>
          <p:cNvPicPr>
            <a:picLocks noChangeAspect="1"/>
          </p:cNvPicPr>
          <p:nvPr/>
        </p:nvPicPr>
        <p:blipFill>
          <a:blip r:embed="rId3"/>
          <a:stretch>
            <a:fillRect/>
          </a:stretch>
        </p:blipFill>
        <p:spPr>
          <a:xfrm>
            <a:off x="233917" y="1100470"/>
            <a:ext cx="4471971" cy="4657060"/>
          </a:xfrm>
          <a:prstGeom prst="rect">
            <a:avLst/>
          </a:prstGeom>
        </p:spPr>
      </p:pic>
      <p:sp>
        <p:nvSpPr>
          <p:cNvPr id="5" name="Rectangle 4">
            <a:extLst>
              <a:ext uri="{FF2B5EF4-FFF2-40B4-BE49-F238E27FC236}">
                <a16:creationId xmlns:a16="http://schemas.microsoft.com/office/drawing/2014/main" id="{C545ED69-E616-4849-B991-CB8A4C5E1EE1}"/>
              </a:ext>
            </a:extLst>
          </p:cNvPr>
          <p:cNvSpPr/>
          <p:nvPr/>
        </p:nvSpPr>
        <p:spPr>
          <a:xfrm>
            <a:off x="233917" y="3044858"/>
            <a:ext cx="4732256" cy="1168924"/>
          </a:xfrm>
          <a:prstGeom prst="rect">
            <a:avLst/>
          </a:prstGeom>
          <a:solidFill>
            <a:srgbClr val="FF552E">
              <a:alpha val="0"/>
            </a:srgbClr>
          </a:solidFill>
          <a:ln w="63500">
            <a:solidFill>
              <a:srgbClr val="FF552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303628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DC0A1C-B5F3-BE44-F46B-E77974D50739}"/>
            </a:ext>
          </a:extLst>
        </p:cNvPr>
        <p:cNvGrpSpPr/>
        <p:nvPr/>
      </p:nvGrpSpPr>
      <p:grpSpPr>
        <a:xfrm>
          <a:off x="0" y="0"/>
          <a:ext cx="0" cy="0"/>
          <a:chOff x="0" y="0"/>
          <a:chExt cx="0" cy="0"/>
        </a:xfrm>
      </p:grpSpPr>
      <p:sp>
        <p:nvSpPr>
          <p:cNvPr id="4" name="Title 6">
            <a:extLst>
              <a:ext uri="{FF2B5EF4-FFF2-40B4-BE49-F238E27FC236}">
                <a16:creationId xmlns:a16="http://schemas.microsoft.com/office/drawing/2014/main" id="{D46DD14F-9874-DB00-FC73-9600A8B7196F}"/>
              </a:ext>
            </a:extLst>
          </p:cNvPr>
          <p:cNvSpPr txBox="1">
            <a:spLocks/>
          </p:cNvSpPr>
          <p:nvPr/>
        </p:nvSpPr>
        <p:spPr>
          <a:xfrm>
            <a:off x="0" y="0"/>
            <a:ext cx="11482251" cy="73516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i="0" kern="1200">
                <a:solidFill>
                  <a:srgbClr val="E84A27"/>
                </a:solidFill>
                <a:latin typeface="Georgia" panose="02040502050405020303" pitchFamily="18" charset="0"/>
                <a:ea typeface="+mj-ea"/>
                <a:cs typeface="+mj-cs"/>
              </a:defRPr>
            </a:lvl1pPr>
          </a:lstStyle>
          <a:p>
            <a:r>
              <a:rPr lang="en-US" dirty="0">
                <a:latin typeface="Calibri"/>
                <a:cs typeface="Calibri"/>
              </a:rPr>
              <a:t>Algorithms for Memory and Simulation</a:t>
            </a:r>
            <a:endParaRPr lang="en-US" dirty="0"/>
          </a:p>
        </p:txBody>
      </p:sp>
      <p:sp>
        <p:nvSpPr>
          <p:cNvPr id="2" name="TextBox 1" descr="FIG. 1. Lateral views of the brains of a number of extant vertebrate species (the brains are not drawn to the same scale). While there is tremendous variation in both overall brain size (see Fig. 2) and the size of most brain divisions, most vertebrates possess brains that can be divided into the same number of divisions. aob, accessory olfactory bulb (cross-hatched); cb, cerebellum (stippled); ch, cerebral hemispheres (cross-hatched); m, medulla oblongata; ob, olfactory bulb (cross-hatched); ot, optic tectum (black); and p, pituitary gland. Modified from Braun and Northcutt (1999).">
            <a:extLst>
              <a:ext uri="{FF2B5EF4-FFF2-40B4-BE49-F238E27FC236}">
                <a16:creationId xmlns:a16="http://schemas.microsoft.com/office/drawing/2014/main" id="{ACCACDF7-1C89-4EC8-69EA-46BBA98AB9C8}"/>
              </a:ext>
            </a:extLst>
          </p:cNvPr>
          <p:cNvSpPr txBox="1"/>
          <p:nvPr/>
        </p:nvSpPr>
        <p:spPr>
          <a:xfrm>
            <a:off x="339568" y="1806502"/>
            <a:ext cx="5401557" cy="1785104"/>
          </a:xfrm>
          <a:prstGeom prst="rect">
            <a:avLst/>
          </a:prstGeom>
          <a:noFill/>
        </p:spPr>
        <p:txBody>
          <a:bodyPr wrap="square" rtlCol="0">
            <a:spAutoFit/>
          </a:bodyPr>
          <a:lstStyle/>
          <a:p>
            <a:r>
              <a:rPr lang="en-US" sz="3200" b="1" dirty="0"/>
              <a:t>A Hierarchy of Models</a:t>
            </a:r>
          </a:p>
          <a:p>
            <a:pPr marL="457200" indent="-457200">
              <a:buFont typeface="Arial" panose="020B0604020202020204" pitchFamily="34" charset="0"/>
              <a:buChar char="•"/>
            </a:pPr>
            <a:r>
              <a:rPr lang="en-US" sz="2600" dirty="0"/>
              <a:t>Prediction: What usually follows.</a:t>
            </a:r>
          </a:p>
          <a:p>
            <a:pPr marL="457200" indent="-457200">
              <a:buFont typeface="Arial" panose="020B0604020202020204" pitchFamily="34" charset="0"/>
              <a:buChar char="•"/>
            </a:pPr>
            <a:r>
              <a:rPr lang="en-US" sz="2600" dirty="0"/>
              <a:t>Generation: What could follow.</a:t>
            </a:r>
          </a:p>
          <a:p>
            <a:pPr marL="457200" indent="-457200">
              <a:buFont typeface="Arial" panose="020B0604020202020204" pitchFamily="34" charset="0"/>
              <a:buChar char="•"/>
            </a:pPr>
            <a:r>
              <a:rPr lang="en-US" sz="2600" dirty="0"/>
              <a:t>Causation: What makes it follow.</a:t>
            </a:r>
          </a:p>
        </p:txBody>
      </p:sp>
      <p:graphicFrame>
        <p:nvGraphicFramePr>
          <p:cNvPr id="3" name="Diagram 2">
            <a:extLst>
              <a:ext uri="{FF2B5EF4-FFF2-40B4-BE49-F238E27FC236}">
                <a16:creationId xmlns:a16="http://schemas.microsoft.com/office/drawing/2014/main" id="{D6DFF53F-AC9E-EC0E-248A-8F4B7F8CEC50}"/>
              </a:ext>
            </a:extLst>
          </p:cNvPr>
          <p:cNvGraphicFramePr/>
          <p:nvPr>
            <p:extLst>
              <p:ext uri="{D42A27DB-BD31-4B8C-83A1-F6EECF244321}">
                <p14:modId xmlns:p14="http://schemas.microsoft.com/office/powerpoint/2010/main" val="2594075350"/>
              </p:ext>
            </p:extLst>
          </p:nvPr>
        </p:nvGraphicFramePr>
        <p:xfrm>
          <a:off x="5741328" y="763314"/>
          <a:ext cx="5740923" cy="523187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192571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C645E4-34D0-A6BA-A354-E4CD7DBBFFAF}"/>
            </a:ext>
          </a:extLst>
        </p:cNvPr>
        <p:cNvGrpSpPr/>
        <p:nvPr/>
      </p:nvGrpSpPr>
      <p:grpSpPr>
        <a:xfrm>
          <a:off x="0" y="0"/>
          <a:ext cx="0" cy="0"/>
          <a:chOff x="0" y="0"/>
          <a:chExt cx="0" cy="0"/>
        </a:xfrm>
      </p:grpSpPr>
      <p:sp>
        <p:nvSpPr>
          <p:cNvPr id="4" name="Title 6">
            <a:extLst>
              <a:ext uri="{FF2B5EF4-FFF2-40B4-BE49-F238E27FC236}">
                <a16:creationId xmlns:a16="http://schemas.microsoft.com/office/drawing/2014/main" id="{EBC8643B-3337-88D9-C8FE-5710A2478DB7}"/>
              </a:ext>
            </a:extLst>
          </p:cNvPr>
          <p:cNvSpPr txBox="1">
            <a:spLocks/>
          </p:cNvSpPr>
          <p:nvPr/>
        </p:nvSpPr>
        <p:spPr>
          <a:xfrm>
            <a:off x="0" y="0"/>
            <a:ext cx="11482251" cy="73516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i="0" kern="1200">
                <a:solidFill>
                  <a:srgbClr val="E84A27"/>
                </a:solidFill>
                <a:latin typeface="Georgia" panose="02040502050405020303" pitchFamily="18" charset="0"/>
                <a:ea typeface="+mj-ea"/>
                <a:cs typeface="+mj-cs"/>
              </a:defRPr>
            </a:lvl1pPr>
          </a:lstStyle>
          <a:p>
            <a:r>
              <a:rPr lang="en-US" dirty="0">
                <a:latin typeface="Calibri"/>
                <a:cs typeface="Calibri"/>
              </a:rPr>
              <a:t>Algorithms for Memory and Simulation</a:t>
            </a:r>
            <a:endParaRPr lang="en-US" dirty="0"/>
          </a:p>
        </p:txBody>
      </p:sp>
      <p:sp>
        <p:nvSpPr>
          <p:cNvPr id="2" name="TextBox 1" descr="FIG. 1. Lateral views of the brains of a number of extant vertebrate species (the brains are not drawn to the same scale). While there is tremendous variation in both overall brain size (see Fig. 2) and the size of most brain divisions, most vertebrates possess brains that can be divided into the same number of divisions. aob, accessory olfactory bulb (cross-hatched); cb, cerebellum (stippled); ch, cerebral hemispheres (cross-hatched); m, medulla oblongata; ob, olfactory bulb (cross-hatched); ot, optic tectum (black); and p, pituitary gland. Modified from Braun and Northcutt (1999).">
            <a:extLst>
              <a:ext uri="{FF2B5EF4-FFF2-40B4-BE49-F238E27FC236}">
                <a16:creationId xmlns:a16="http://schemas.microsoft.com/office/drawing/2014/main" id="{0F8FFA75-C1A3-01E3-37CD-84EDA5C5026B}"/>
              </a:ext>
            </a:extLst>
          </p:cNvPr>
          <p:cNvSpPr txBox="1"/>
          <p:nvPr/>
        </p:nvSpPr>
        <p:spPr>
          <a:xfrm>
            <a:off x="226446" y="1490007"/>
            <a:ext cx="5401557" cy="3323987"/>
          </a:xfrm>
          <a:prstGeom prst="rect">
            <a:avLst/>
          </a:prstGeom>
          <a:noFill/>
        </p:spPr>
        <p:txBody>
          <a:bodyPr wrap="square" rtlCol="0">
            <a:spAutoFit/>
          </a:bodyPr>
          <a:lstStyle/>
          <a:p>
            <a:r>
              <a:rPr lang="en-US" sz="3200" b="1" dirty="0"/>
              <a:t>From Learning by Association to Learning by Inference</a:t>
            </a:r>
          </a:p>
          <a:p>
            <a:pPr marL="457200" indent="-457200">
              <a:buFont typeface="Arial" panose="020B0604020202020204" pitchFamily="34" charset="0"/>
              <a:buChar char="•"/>
            </a:pPr>
            <a:r>
              <a:rPr lang="en-US" sz="2400" dirty="0"/>
              <a:t>Associative learning links events.</a:t>
            </a:r>
          </a:p>
          <a:p>
            <a:pPr marL="457200" indent="-457200">
              <a:buFont typeface="Arial" panose="020B0604020202020204" pitchFamily="34" charset="0"/>
              <a:buChar char="•"/>
            </a:pPr>
            <a:r>
              <a:rPr lang="en-US" sz="2400" dirty="0"/>
              <a:t>Inference explains events.</a:t>
            </a:r>
          </a:p>
          <a:p>
            <a:pPr marL="457200" indent="-457200">
              <a:buFont typeface="Arial" panose="020B0604020202020204" pitchFamily="34" charset="0"/>
              <a:buChar char="•"/>
            </a:pPr>
            <a:r>
              <a:rPr lang="en-US" sz="2400" dirty="0"/>
              <a:t>What is the relationship of generative models to association-based and causal-based knowledge?</a:t>
            </a:r>
          </a:p>
          <a:p>
            <a:pPr marL="457200" indent="-457200">
              <a:buFont typeface="Arial" panose="020B0604020202020204" pitchFamily="34" charset="0"/>
              <a:buChar char="•"/>
            </a:pPr>
            <a:endParaRPr lang="en-US" sz="2600" dirty="0"/>
          </a:p>
        </p:txBody>
      </p:sp>
      <p:graphicFrame>
        <p:nvGraphicFramePr>
          <p:cNvPr id="5" name="Diagram 4">
            <a:extLst>
              <a:ext uri="{FF2B5EF4-FFF2-40B4-BE49-F238E27FC236}">
                <a16:creationId xmlns:a16="http://schemas.microsoft.com/office/drawing/2014/main" id="{AF40BF56-4195-5D1E-5A82-D8700399F023}"/>
              </a:ext>
            </a:extLst>
          </p:cNvPr>
          <p:cNvGraphicFramePr/>
          <p:nvPr>
            <p:extLst>
              <p:ext uri="{D42A27DB-BD31-4B8C-83A1-F6EECF244321}">
                <p14:modId xmlns:p14="http://schemas.microsoft.com/office/powerpoint/2010/main" val="3129233208"/>
              </p:ext>
            </p:extLst>
          </p:nvPr>
        </p:nvGraphicFramePr>
        <p:xfrm>
          <a:off x="5758527" y="2311400"/>
          <a:ext cx="6207027" cy="413801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6" name="Diagram 5">
            <a:extLst>
              <a:ext uri="{FF2B5EF4-FFF2-40B4-BE49-F238E27FC236}">
                <a16:creationId xmlns:a16="http://schemas.microsoft.com/office/drawing/2014/main" id="{3BE6020E-36BD-70C2-DAE1-270134D29A1D}"/>
              </a:ext>
            </a:extLst>
          </p:cNvPr>
          <p:cNvGraphicFramePr/>
          <p:nvPr>
            <p:extLst>
              <p:ext uri="{D42A27DB-BD31-4B8C-83A1-F6EECF244321}">
                <p14:modId xmlns:p14="http://schemas.microsoft.com/office/powerpoint/2010/main" val="3764781782"/>
              </p:ext>
            </p:extLst>
          </p:nvPr>
        </p:nvGraphicFramePr>
        <p:xfrm>
          <a:off x="5628003" y="531304"/>
          <a:ext cx="6207027" cy="413801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6805426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5CB9E45-42E1-51E0-9F59-9C62EC4158C4}"/>
              </a:ext>
            </a:extLst>
          </p:cNvPr>
          <p:cNvSpPr txBox="1"/>
          <p:nvPr/>
        </p:nvSpPr>
        <p:spPr>
          <a:xfrm>
            <a:off x="715617" y="1195821"/>
            <a:ext cx="3776870" cy="1569660"/>
          </a:xfrm>
          <a:prstGeom prst="rect">
            <a:avLst/>
          </a:prstGeom>
          <a:noFill/>
        </p:spPr>
        <p:txBody>
          <a:bodyPr wrap="square" rtlCol="0">
            <a:spAutoFit/>
          </a:bodyPr>
          <a:lstStyle/>
          <a:p>
            <a:r>
              <a:rPr lang="en-US" sz="3200" b="1" dirty="0"/>
              <a:t>Reading Check 9-2</a:t>
            </a:r>
          </a:p>
          <a:p>
            <a:endParaRPr lang="en-US" sz="3200" b="1" dirty="0"/>
          </a:p>
          <a:p>
            <a:r>
              <a:rPr lang="en-US" sz="3200" b="1" dirty="0"/>
              <a:t>Password</a:t>
            </a:r>
            <a:r>
              <a:rPr lang="en-US" sz="3200" dirty="0"/>
              <a:t>: imagine           </a:t>
            </a:r>
          </a:p>
        </p:txBody>
      </p:sp>
      <p:sp>
        <p:nvSpPr>
          <p:cNvPr id="3" name="TextBox 2">
            <a:extLst>
              <a:ext uri="{FF2B5EF4-FFF2-40B4-BE49-F238E27FC236}">
                <a16:creationId xmlns:a16="http://schemas.microsoft.com/office/drawing/2014/main" id="{6CFCABDF-B18C-2D28-B51A-ED389F8F3C2A}"/>
              </a:ext>
            </a:extLst>
          </p:cNvPr>
          <p:cNvSpPr txBox="1"/>
          <p:nvPr/>
        </p:nvSpPr>
        <p:spPr>
          <a:xfrm>
            <a:off x="-4747846" y="3604846"/>
            <a:ext cx="184731" cy="369332"/>
          </a:xfrm>
          <a:prstGeom prst="rect">
            <a:avLst/>
          </a:prstGeom>
          <a:noFill/>
        </p:spPr>
        <p:txBody>
          <a:bodyPr wrap="none" rtlCol="0">
            <a:spAutoFit/>
          </a:bodyPr>
          <a:lstStyle/>
          <a:p>
            <a:endParaRPr lang="en-US"/>
          </a:p>
        </p:txBody>
      </p:sp>
      <p:graphicFrame>
        <p:nvGraphicFramePr>
          <p:cNvPr id="4" name="Table 3">
            <a:extLst>
              <a:ext uri="{FF2B5EF4-FFF2-40B4-BE49-F238E27FC236}">
                <a16:creationId xmlns:a16="http://schemas.microsoft.com/office/drawing/2014/main" id="{C008940F-3827-099E-2D49-1083BB49D6FE}"/>
              </a:ext>
            </a:extLst>
          </p:cNvPr>
          <p:cNvGraphicFramePr>
            <a:graphicFrameLocks noGrp="1"/>
          </p:cNvGraphicFramePr>
          <p:nvPr>
            <p:extLst>
              <p:ext uri="{D42A27DB-BD31-4B8C-83A1-F6EECF244321}">
                <p14:modId xmlns:p14="http://schemas.microsoft.com/office/powerpoint/2010/main" val="1668181123"/>
              </p:ext>
            </p:extLst>
          </p:nvPr>
        </p:nvGraphicFramePr>
        <p:xfrm>
          <a:off x="9104246" y="198780"/>
          <a:ext cx="1417983" cy="5629275"/>
        </p:xfrm>
        <a:graphic>
          <a:graphicData uri="http://schemas.openxmlformats.org/drawingml/2006/table">
            <a:tbl>
              <a:tblPr>
                <a:tableStyleId>{5C22544A-7EE6-4342-B048-85BDC9FD1C3A}</a:tableStyleId>
              </a:tblPr>
              <a:tblGrid>
                <a:gridCol w="1417983">
                  <a:extLst>
                    <a:ext uri="{9D8B030D-6E8A-4147-A177-3AD203B41FA5}">
                      <a16:colId xmlns:a16="http://schemas.microsoft.com/office/drawing/2014/main" val="2098809040"/>
                    </a:ext>
                  </a:extLst>
                </a:gridCol>
              </a:tblGrid>
              <a:tr h="279400">
                <a:tc>
                  <a:txBody>
                    <a:bodyPr/>
                    <a:lstStyle/>
                    <a:p>
                      <a:pPr algn="l" fontAlgn="b">
                        <a:buNone/>
                      </a:pPr>
                      <a:r>
                        <a:rPr lang="en-US" sz="2400" u="none" strike="noStrike">
                          <a:effectLst/>
                        </a:rPr>
                        <a:t>hot</a:t>
                      </a:r>
                      <a:endParaRPr lang="en-US" sz="2400" b="0" i="0" u="none" strike="noStrike">
                        <a:solidFill>
                          <a:srgbClr val="1B1B1B"/>
                        </a:solidFill>
                        <a:effectLst/>
                        <a:latin typeface="Cambria" panose="02040503050406030204" pitchFamily="18" charset="0"/>
                      </a:endParaRPr>
                    </a:p>
                  </a:txBody>
                  <a:tcPr marL="9525" marR="9525" marT="9525" marB="0" anchor="b"/>
                </a:tc>
                <a:extLst>
                  <a:ext uri="{0D108BD9-81ED-4DB2-BD59-A6C34878D82A}">
                    <a16:rowId xmlns:a16="http://schemas.microsoft.com/office/drawing/2014/main" val="1953786824"/>
                  </a:ext>
                </a:extLst>
              </a:tr>
              <a:tr h="279400">
                <a:tc>
                  <a:txBody>
                    <a:bodyPr/>
                    <a:lstStyle/>
                    <a:p>
                      <a:pPr algn="l" fontAlgn="b">
                        <a:buNone/>
                      </a:pPr>
                      <a:r>
                        <a:rPr lang="en-US" sz="2400" u="none" strike="noStrike" dirty="0">
                          <a:effectLst/>
                        </a:rPr>
                        <a:t>snow</a:t>
                      </a:r>
                      <a:endParaRPr lang="en-US" sz="2400" b="0" i="0" u="none" strike="noStrike" dirty="0">
                        <a:solidFill>
                          <a:srgbClr val="1B1B1B"/>
                        </a:solidFill>
                        <a:effectLst/>
                        <a:latin typeface="Cambria" panose="02040503050406030204" pitchFamily="18" charset="0"/>
                      </a:endParaRPr>
                    </a:p>
                  </a:txBody>
                  <a:tcPr marL="9525" marR="9525" marT="9525" marB="0" anchor="b"/>
                </a:tc>
                <a:extLst>
                  <a:ext uri="{0D108BD9-81ED-4DB2-BD59-A6C34878D82A}">
                    <a16:rowId xmlns:a16="http://schemas.microsoft.com/office/drawing/2014/main" val="3024162872"/>
                  </a:ext>
                </a:extLst>
              </a:tr>
              <a:tr h="279400">
                <a:tc>
                  <a:txBody>
                    <a:bodyPr/>
                    <a:lstStyle/>
                    <a:p>
                      <a:pPr algn="l" fontAlgn="b">
                        <a:buNone/>
                      </a:pPr>
                      <a:r>
                        <a:rPr lang="en-US" sz="2400" u="none" strike="noStrike" dirty="0">
                          <a:effectLst/>
                        </a:rPr>
                        <a:t>warm</a:t>
                      </a:r>
                      <a:endParaRPr lang="en-US" sz="2400" b="0" i="0" u="none" strike="noStrike" dirty="0">
                        <a:solidFill>
                          <a:srgbClr val="1B1B1B"/>
                        </a:solidFill>
                        <a:effectLst/>
                        <a:latin typeface="Cambria" panose="02040503050406030204" pitchFamily="18" charset="0"/>
                      </a:endParaRPr>
                    </a:p>
                  </a:txBody>
                  <a:tcPr marL="9525" marR="9525" marT="9525" marB="0" anchor="b"/>
                </a:tc>
                <a:extLst>
                  <a:ext uri="{0D108BD9-81ED-4DB2-BD59-A6C34878D82A}">
                    <a16:rowId xmlns:a16="http://schemas.microsoft.com/office/drawing/2014/main" val="114458307"/>
                  </a:ext>
                </a:extLst>
              </a:tr>
              <a:tr h="279400">
                <a:tc>
                  <a:txBody>
                    <a:bodyPr/>
                    <a:lstStyle/>
                    <a:p>
                      <a:pPr algn="l" fontAlgn="b">
                        <a:buNone/>
                      </a:pPr>
                      <a:r>
                        <a:rPr lang="en-US" sz="2400" u="none" strike="noStrike">
                          <a:effectLst/>
                        </a:rPr>
                        <a:t>winter</a:t>
                      </a:r>
                      <a:endParaRPr lang="en-US" sz="2400" b="0" i="0" u="none" strike="noStrike">
                        <a:solidFill>
                          <a:srgbClr val="1B1B1B"/>
                        </a:solidFill>
                        <a:effectLst/>
                        <a:latin typeface="Cambria" panose="02040503050406030204" pitchFamily="18" charset="0"/>
                      </a:endParaRPr>
                    </a:p>
                  </a:txBody>
                  <a:tcPr marL="9525" marR="9525" marT="9525" marB="0" anchor="b"/>
                </a:tc>
                <a:extLst>
                  <a:ext uri="{0D108BD9-81ED-4DB2-BD59-A6C34878D82A}">
                    <a16:rowId xmlns:a16="http://schemas.microsoft.com/office/drawing/2014/main" val="2690417766"/>
                  </a:ext>
                </a:extLst>
              </a:tr>
              <a:tr h="279400">
                <a:tc>
                  <a:txBody>
                    <a:bodyPr/>
                    <a:lstStyle/>
                    <a:p>
                      <a:pPr algn="l" fontAlgn="b">
                        <a:buNone/>
                      </a:pPr>
                      <a:r>
                        <a:rPr lang="en-US" sz="2400" u="none" strike="noStrike">
                          <a:effectLst/>
                        </a:rPr>
                        <a:t>ice</a:t>
                      </a:r>
                      <a:endParaRPr lang="en-US" sz="2400" b="0" i="0" u="none" strike="noStrike">
                        <a:solidFill>
                          <a:srgbClr val="1B1B1B"/>
                        </a:solidFill>
                        <a:effectLst/>
                        <a:latin typeface="Cambria" panose="02040503050406030204" pitchFamily="18" charset="0"/>
                      </a:endParaRPr>
                    </a:p>
                  </a:txBody>
                  <a:tcPr marL="9525" marR="9525" marT="9525" marB="0" anchor="b"/>
                </a:tc>
                <a:extLst>
                  <a:ext uri="{0D108BD9-81ED-4DB2-BD59-A6C34878D82A}">
                    <a16:rowId xmlns:a16="http://schemas.microsoft.com/office/drawing/2014/main" val="2899076064"/>
                  </a:ext>
                </a:extLst>
              </a:tr>
              <a:tr h="279400">
                <a:tc>
                  <a:txBody>
                    <a:bodyPr/>
                    <a:lstStyle/>
                    <a:p>
                      <a:pPr algn="l" fontAlgn="b">
                        <a:buNone/>
                      </a:pPr>
                      <a:r>
                        <a:rPr lang="en-US" sz="2400" u="none" strike="noStrike">
                          <a:effectLst/>
                        </a:rPr>
                        <a:t>wet</a:t>
                      </a:r>
                      <a:endParaRPr lang="en-US" sz="2400" b="0" i="0" u="none" strike="noStrike">
                        <a:solidFill>
                          <a:srgbClr val="1B1B1B"/>
                        </a:solidFill>
                        <a:effectLst/>
                        <a:latin typeface="Cambria" panose="02040503050406030204" pitchFamily="18" charset="0"/>
                      </a:endParaRPr>
                    </a:p>
                  </a:txBody>
                  <a:tcPr marL="9525" marR="9525" marT="9525" marB="0" anchor="b"/>
                </a:tc>
                <a:extLst>
                  <a:ext uri="{0D108BD9-81ED-4DB2-BD59-A6C34878D82A}">
                    <a16:rowId xmlns:a16="http://schemas.microsoft.com/office/drawing/2014/main" val="4025465959"/>
                  </a:ext>
                </a:extLst>
              </a:tr>
              <a:tr h="279400">
                <a:tc>
                  <a:txBody>
                    <a:bodyPr/>
                    <a:lstStyle/>
                    <a:p>
                      <a:pPr algn="l" fontAlgn="b">
                        <a:buNone/>
                      </a:pPr>
                      <a:r>
                        <a:rPr lang="en-US" sz="2400" u="none" strike="noStrike" dirty="0">
                          <a:effectLst/>
                        </a:rPr>
                        <a:t>frigid</a:t>
                      </a:r>
                      <a:endParaRPr lang="en-US" sz="2400" b="0" i="0" u="none" strike="noStrike" dirty="0">
                        <a:solidFill>
                          <a:srgbClr val="1B1B1B"/>
                        </a:solidFill>
                        <a:effectLst/>
                        <a:latin typeface="Cambria" panose="02040503050406030204" pitchFamily="18" charset="0"/>
                      </a:endParaRPr>
                    </a:p>
                  </a:txBody>
                  <a:tcPr marL="9525" marR="9525" marT="9525" marB="0" anchor="b"/>
                </a:tc>
                <a:extLst>
                  <a:ext uri="{0D108BD9-81ED-4DB2-BD59-A6C34878D82A}">
                    <a16:rowId xmlns:a16="http://schemas.microsoft.com/office/drawing/2014/main" val="209441625"/>
                  </a:ext>
                </a:extLst>
              </a:tr>
              <a:tr h="279400">
                <a:tc>
                  <a:txBody>
                    <a:bodyPr/>
                    <a:lstStyle/>
                    <a:p>
                      <a:pPr algn="l" fontAlgn="b">
                        <a:buNone/>
                      </a:pPr>
                      <a:r>
                        <a:rPr lang="en-US" sz="2400" u="none" strike="noStrike">
                          <a:effectLst/>
                        </a:rPr>
                        <a:t>chilly</a:t>
                      </a:r>
                      <a:endParaRPr lang="en-US" sz="2400" b="0" i="0" u="none" strike="noStrike">
                        <a:solidFill>
                          <a:srgbClr val="1B1B1B"/>
                        </a:solidFill>
                        <a:effectLst/>
                        <a:latin typeface="Cambria" panose="02040503050406030204" pitchFamily="18" charset="0"/>
                      </a:endParaRPr>
                    </a:p>
                  </a:txBody>
                  <a:tcPr marL="9525" marR="9525" marT="9525" marB="0" anchor="b"/>
                </a:tc>
                <a:extLst>
                  <a:ext uri="{0D108BD9-81ED-4DB2-BD59-A6C34878D82A}">
                    <a16:rowId xmlns:a16="http://schemas.microsoft.com/office/drawing/2014/main" val="238992452"/>
                  </a:ext>
                </a:extLst>
              </a:tr>
              <a:tr h="279400">
                <a:tc>
                  <a:txBody>
                    <a:bodyPr/>
                    <a:lstStyle/>
                    <a:p>
                      <a:pPr algn="l" fontAlgn="b">
                        <a:buNone/>
                      </a:pPr>
                      <a:r>
                        <a:rPr lang="en-US" sz="2400" u="none" strike="noStrike">
                          <a:effectLst/>
                        </a:rPr>
                        <a:t>heat</a:t>
                      </a:r>
                      <a:endParaRPr lang="en-US" sz="2400" b="0" i="0" u="none" strike="noStrike">
                        <a:solidFill>
                          <a:srgbClr val="1B1B1B"/>
                        </a:solidFill>
                        <a:effectLst/>
                        <a:latin typeface="Cambria" panose="02040503050406030204" pitchFamily="18" charset="0"/>
                      </a:endParaRPr>
                    </a:p>
                  </a:txBody>
                  <a:tcPr marL="9525" marR="9525" marT="9525" marB="0" anchor="b"/>
                </a:tc>
                <a:extLst>
                  <a:ext uri="{0D108BD9-81ED-4DB2-BD59-A6C34878D82A}">
                    <a16:rowId xmlns:a16="http://schemas.microsoft.com/office/drawing/2014/main" val="477668422"/>
                  </a:ext>
                </a:extLst>
              </a:tr>
              <a:tr h="279400">
                <a:tc>
                  <a:txBody>
                    <a:bodyPr/>
                    <a:lstStyle/>
                    <a:p>
                      <a:pPr algn="l" fontAlgn="b">
                        <a:buNone/>
                      </a:pPr>
                      <a:r>
                        <a:rPr lang="en-US" sz="2400" u="none" strike="noStrike" dirty="0">
                          <a:effectLst/>
                        </a:rPr>
                        <a:t>weather</a:t>
                      </a:r>
                      <a:endParaRPr lang="en-US" sz="2400" b="0" i="0" u="none" strike="noStrike" dirty="0">
                        <a:solidFill>
                          <a:srgbClr val="1B1B1B"/>
                        </a:solidFill>
                        <a:effectLst/>
                        <a:latin typeface="Cambria" panose="02040503050406030204" pitchFamily="18" charset="0"/>
                      </a:endParaRPr>
                    </a:p>
                  </a:txBody>
                  <a:tcPr marL="9525" marR="9525" marT="9525" marB="0" anchor="b"/>
                </a:tc>
                <a:extLst>
                  <a:ext uri="{0D108BD9-81ED-4DB2-BD59-A6C34878D82A}">
                    <a16:rowId xmlns:a16="http://schemas.microsoft.com/office/drawing/2014/main" val="1114673965"/>
                  </a:ext>
                </a:extLst>
              </a:tr>
              <a:tr h="279400">
                <a:tc>
                  <a:txBody>
                    <a:bodyPr/>
                    <a:lstStyle/>
                    <a:p>
                      <a:pPr algn="l" fontAlgn="b">
                        <a:buNone/>
                      </a:pPr>
                      <a:r>
                        <a:rPr lang="en-US" sz="2400" u="none" strike="noStrike">
                          <a:effectLst/>
                        </a:rPr>
                        <a:t>freeze</a:t>
                      </a:r>
                      <a:endParaRPr lang="en-US" sz="2400" b="0" i="0" u="none" strike="noStrike">
                        <a:solidFill>
                          <a:srgbClr val="1B1B1B"/>
                        </a:solidFill>
                        <a:effectLst/>
                        <a:latin typeface="Cambria" panose="02040503050406030204" pitchFamily="18" charset="0"/>
                      </a:endParaRPr>
                    </a:p>
                  </a:txBody>
                  <a:tcPr marL="9525" marR="9525" marT="9525" marB="0" anchor="b"/>
                </a:tc>
                <a:extLst>
                  <a:ext uri="{0D108BD9-81ED-4DB2-BD59-A6C34878D82A}">
                    <a16:rowId xmlns:a16="http://schemas.microsoft.com/office/drawing/2014/main" val="1645184516"/>
                  </a:ext>
                </a:extLst>
              </a:tr>
              <a:tr h="279400">
                <a:tc>
                  <a:txBody>
                    <a:bodyPr/>
                    <a:lstStyle/>
                    <a:p>
                      <a:pPr algn="l" fontAlgn="b">
                        <a:buNone/>
                      </a:pPr>
                      <a:r>
                        <a:rPr lang="en-US" sz="2400" u="none" strike="noStrike">
                          <a:effectLst/>
                        </a:rPr>
                        <a:t>air</a:t>
                      </a:r>
                      <a:endParaRPr lang="en-US" sz="2400" b="0" i="0" u="none" strike="noStrike">
                        <a:solidFill>
                          <a:srgbClr val="1B1B1B"/>
                        </a:solidFill>
                        <a:effectLst/>
                        <a:latin typeface="Cambria" panose="02040503050406030204" pitchFamily="18" charset="0"/>
                      </a:endParaRPr>
                    </a:p>
                  </a:txBody>
                  <a:tcPr marL="9525" marR="9525" marT="9525" marB="0" anchor="b"/>
                </a:tc>
                <a:extLst>
                  <a:ext uri="{0D108BD9-81ED-4DB2-BD59-A6C34878D82A}">
                    <a16:rowId xmlns:a16="http://schemas.microsoft.com/office/drawing/2014/main" val="195208338"/>
                  </a:ext>
                </a:extLst>
              </a:tr>
              <a:tr h="279400">
                <a:tc>
                  <a:txBody>
                    <a:bodyPr/>
                    <a:lstStyle/>
                    <a:p>
                      <a:pPr algn="l" fontAlgn="b">
                        <a:buNone/>
                      </a:pPr>
                      <a:r>
                        <a:rPr lang="en-US" sz="2400" u="none" strike="noStrike">
                          <a:effectLst/>
                        </a:rPr>
                        <a:t>shiver</a:t>
                      </a:r>
                      <a:endParaRPr lang="en-US" sz="2400" b="0" i="0" u="none" strike="noStrike">
                        <a:solidFill>
                          <a:srgbClr val="1B1B1B"/>
                        </a:solidFill>
                        <a:effectLst/>
                        <a:latin typeface="Cambria" panose="02040503050406030204" pitchFamily="18" charset="0"/>
                      </a:endParaRPr>
                    </a:p>
                  </a:txBody>
                  <a:tcPr marL="9525" marR="9525" marT="9525" marB="0" anchor="b"/>
                </a:tc>
                <a:extLst>
                  <a:ext uri="{0D108BD9-81ED-4DB2-BD59-A6C34878D82A}">
                    <a16:rowId xmlns:a16="http://schemas.microsoft.com/office/drawing/2014/main" val="1972397180"/>
                  </a:ext>
                </a:extLst>
              </a:tr>
              <a:tr h="279400">
                <a:tc>
                  <a:txBody>
                    <a:bodyPr/>
                    <a:lstStyle/>
                    <a:p>
                      <a:pPr algn="l" fontAlgn="b">
                        <a:buNone/>
                      </a:pPr>
                      <a:r>
                        <a:rPr lang="en-US" sz="2400" u="none" strike="noStrike">
                          <a:effectLst/>
                        </a:rPr>
                        <a:t>Artic</a:t>
                      </a:r>
                      <a:endParaRPr lang="en-US" sz="2400" b="0" i="0" u="none" strike="noStrike">
                        <a:solidFill>
                          <a:srgbClr val="1B1B1B"/>
                        </a:solidFill>
                        <a:effectLst/>
                        <a:latin typeface="Cambria" panose="02040503050406030204" pitchFamily="18" charset="0"/>
                      </a:endParaRPr>
                    </a:p>
                  </a:txBody>
                  <a:tcPr marL="9525" marR="9525" marT="9525" marB="0" anchor="b"/>
                </a:tc>
                <a:extLst>
                  <a:ext uri="{0D108BD9-81ED-4DB2-BD59-A6C34878D82A}">
                    <a16:rowId xmlns:a16="http://schemas.microsoft.com/office/drawing/2014/main" val="2620353442"/>
                  </a:ext>
                </a:extLst>
              </a:tr>
              <a:tr h="279400">
                <a:tc>
                  <a:txBody>
                    <a:bodyPr/>
                    <a:lstStyle/>
                    <a:p>
                      <a:pPr algn="l" fontAlgn="b">
                        <a:buNone/>
                      </a:pPr>
                      <a:r>
                        <a:rPr lang="en-US" sz="2400" u="none" strike="noStrike" dirty="0">
                          <a:effectLst/>
                        </a:rPr>
                        <a:t>frost</a:t>
                      </a:r>
                      <a:endParaRPr lang="en-US" sz="2400" b="0" i="0" u="none" strike="noStrike" dirty="0">
                        <a:solidFill>
                          <a:srgbClr val="1B1B1B"/>
                        </a:solidFill>
                        <a:effectLst/>
                        <a:latin typeface="Cambria" panose="02040503050406030204" pitchFamily="18" charset="0"/>
                      </a:endParaRPr>
                    </a:p>
                  </a:txBody>
                  <a:tcPr marL="9525" marR="9525" marT="9525" marB="0" anchor="b"/>
                </a:tc>
                <a:extLst>
                  <a:ext uri="{0D108BD9-81ED-4DB2-BD59-A6C34878D82A}">
                    <a16:rowId xmlns:a16="http://schemas.microsoft.com/office/drawing/2014/main" val="4223252479"/>
                  </a:ext>
                </a:extLst>
              </a:tr>
            </a:tbl>
          </a:graphicData>
        </a:graphic>
      </p:graphicFrame>
      <p:sp>
        <p:nvSpPr>
          <p:cNvPr id="5" name="TextBox 4">
            <a:extLst>
              <a:ext uri="{FF2B5EF4-FFF2-40B4-BE49-F238E27FC236}">
                <a16:creationId xmlns:a16="http://schemas.microsoft.com/office/drawing/2014/main" id="{E561A982-012A-D308-D8EE-D857DDCA8915}"/>
              </a:ext>
            </a:extLst>
          </p:cNvPr>
          <p:cNvSpPr txBox="1"/>
          <p:nvPr/>
        </p:nvSpPr>
        <p:spPr>
          <a:xfrm>
            <a:off x="4797288" y="640056"/>
            <a:ext cx="4002157" cy="1200329"/>
          </a:xfrm>
          <a:prstGeom prst="rect">
            <a:avLst/>
          </a:prstGeom>
          <a:noFill/>
        </p:spPr>
        <p:txBody>
          <a:bodyPr wrap="square" rtlCol="0">
            <a:spAutoFit/>
          </a:bodyPr>
          <a:lstStyle/>
          <a:p>
            <a:r>
              <a:rPr lang="en-US" sz="2400" dirty="0"/>
              <a:t>Enter your answer from Monday. When you’re done, raise your hand.</a:t>
            </a:r>
          </a:p>
        </p:txBody>
      </p:sp>
      <p:sp>
        <p:nvSpPr>
          <p:cNvPr id="6" name="TextBox 5">
            <a:extLst>
              <a:ext uri="{FF2B5EF4-FFF2-40B4-BE49-F238E27FC236}">
                <a16:creationId xmlns:a16="http://schemas.microsoft.com/office/drawing/2014/main" id="{002C09EF-4102-FA00-8D0A-8A4CD83F73BD}"/>
              </a:ext>
            </a:extLst>
          </p:cNvPr>
          <p:cNvSpPr txBox="1"/>
          <p:nvPr/>
        </p:nvSpPr>
        <p:spPr>
          <a:xfrm>
            <a:off x="4797288" y="2450684"/>
            <a:ext cx="3339548" cy="3416320"/>
          </a:xfrm>
          <a:prstGeom prst="rect">
            <a:avLst/>
          </a:prstGeom>
          <a:noFill/>
        </p:spPr>
        <p:txBody>
          <a:bodyPr wrap="square" rtlCol="0">
            <a:spAutoFit/>
          </a:bodyPr>
          <a:lstStyle/>
          <a:p>
            <a:r>
              <a:rPr lang="en-US" sz="2400" dirty="0"/>
              <a:t>Memorize the list of words that will appear on the right.</a:t>
            </a:r>
          </a:p>
          <a:p>
            <a:endParaRPr lang="en-US" sz="2400" dirty="0"/>
          </a:p>
          <a:p>
            <a:r>
              <a:rPr lang="en-US" sz="2400" dirty="0"/>
              <a:t>In 30 seconds, I am going to ask to you remember as many as you can. Type</a:t>
            </a:r>
          </a:p>
          <a:p>
            <a:r>
              <a:rPr lang="en-US" sz="2400" dirty="0"/>
              <a:t>them into the reading check for today’s credit.</a:t>
            </a:r>
          </a:p>
        </p:txBody>
      </p:sp>
      <p:sp>
        <p:nvSpPr>
          <p:cNvPr id="7" name="TextBox 6">
            <a:extLst>
              <a:ext uri="{FF2B5EF4-FFF2-40B4-BE49-F238E27FC236}">
                <a16:creationId xmlns:a16="http://schemas.microsoft.com/office/drawing/2014/main" id="{A1DE3F49-7639-210F-2B0C-C54F117D9668}"/>
              </a:ext>
            </a:extLst>
          </p:cNvPr>
          <p:cNvSpPr txBox="1"/>
          <p:nvPr/>
        </p:nvSpPr>
        <p:spPr>
          <a:xfrm>
            <a:off x="11012557" y="2199860"/>
            <a:ext cx="847091" cy="1200329"/>
          </a:xfrm>
          <a:prstGeom prst="rect">
            <a:avLst/>
          </a:prstGeom>
          <a:noFill/>
        </p:spPr>
        <p:txBody>
          <a:bodyPr wrap="none" rtlCol="0">
            <a:spAutoFit/>
          </a:bodyPr>
          <a:lstStyle/>
          <a:p>
            <a:r>
              <a:rPr lang="en-US" sz="2400" dirty="0"/>
              <a:t>snow</a:t>
            </a:r>
          </a:p>
          <a:p>
            <a:r>
              <a:rPr lang="en-US" sz="2400" dirty="0"/>
              <a:t>cold</a:t>
            </a:r>
          </a:p>
          <a:p>
            <a:r>
              <a:rPr lang="en-US" sz="2400" dirty="0"/>
              <a:t>shoe</a:t>
            </a:r>
          </a:p>
        </p:txBody>
      </p:sp>
    </p:spTree>
    <p:extLst>
      <p:ext uri="{BB962C8B-B14F-4D97-AF65-F5344CB8AC3E}">
        <p14:creationId xmlns:p14="http://schemas.microsoft.com/office/powerpoint/2010/main" val="2878763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4"/>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4D93A9-AB3A-A6BE-346E-CA5D02F48B4D}"/>
            </a:ext>
          </a:extLst>
        </p:cNvPr>
        <p:cNvGrpSpPr/>
        <p:nvPr/>
      </p:nvGrpSpPr>
      <p:grpSpPr>
        <a:xfrm>
          <a:off x="0" y="0"/>
          <a:ext cx="0" cy="0"/>
          <a:chOff x="0" y="0"/>
          <a:chExt cx="0" cy="0"/>
        </a:xfrm>
      </p:grpSpPr>
      <p:sp>
        <p:nvSpPr>
          <p:cNvPr id="4" name="Title 6">
            <a:extLst>
              <a:ext uri="{FF2B5EF4-FFF2-40B4-BE49-F238E27FC236}">
                <a16:creationId xmlns:a16="http://schemas.microsoft.com/office/drawing/2014/main" id="{455D1E98-B462-56AD-260B-4378D8A0B5EC}"/>
              </a:ext>
            </a:extLst>
          </p:cNvPr>
          <p:cNvSpPr txBox="1">
            <a:spLocks/>
          </p:cNvSpPr>
          <p:nvPr/>
        </p:nvSpPr>
        <p:spPr>
          <a:xfrm>
            <a:off x="0" y="0"/>
            <a:ext cx="11482251" cy="73516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i="0" kern="1200">
                <a:solidFill>
                  <a:srgbClr val="E84A27"/>
                </a:solidFill>
                <a:latin typeface="Georgia" panose="02040502050405020303" pitchFamily="18" charset="0"/>
                <a:ea typeface="+mj-ea"/>
                <a:cs typeface="+mj-cs"/>
              </a:defRPr>
            </a:lvl1pPr>
          </a:lstStyle>
          <a:p>
            <a:r>
              <a:rPr lang="en-US" dirty="0">
                <a:latin typeface="Calibri"/>
                <a:cs typeface="Calibri"/>
              </a:rPr>
              <a:t>Algorithms for Memory and Simulation</a:t>
            </a:r>
            <a:endParaRPr lang="en-US" dirty="0"/>
          </a:p>
        </p:txBody>
      </p:sp>
      <p:sp>
        <p:nvSpPr>
          <p:cNvPr id="2" name="TextBox 1" descr="FIG. 1. Lateral views of the brains of a number of extant vertebrate species (the brains are not drawn to the same scale). While there is tremendous variation in both overall brain size (see Fig. 2) and the size of most brain divisions, most vertebrates possess brains that can be divided into the same number of divisions. aob, accessory olfactory bulb (cross-hatched); cb, cerebellum (stippled); ch, cerebral hemispheres (cross-hatched); m, medulla oblongata; ob, olfactory bulb (cross-hatched); ot, optic tectum (black); and p, pituitary gland. Modified from Braun and Northcutt (1999).">
            <a:extLst>
              <a:ext uri="{FF2B5EF4-FFF2-40B4-BE49-F238E27FC236}">
                <a16:creationId xmlns:a16="http://schemas.microsoft.com/office/drawing/2014/main" id="{312D8C83-D416-413C-71B5-FB55DF3CB59A}"/>
              </a:ext>
            </a:extLst>
          </p:cNvPr>
          <p:cNvSpPr txBox="1"/>
          <p:nvPr/>
        </p:nvSpPr>
        <p:spPr>
          <a:xfrm>
            <a:off x="217019" y="886691"/>
            <a:ext cx="7560094" cy="2092881"/>
          </a:xfrm>
          <a:prstGeom prst="rect">
            <a:avLst/>
          </a:prstGeom>
          <a:noFill/>
        </p:spPr>
        <p:txBody>
          <a:bodyPr wrap="square" rtlCol="0">
            <a:spAutoFit/>
          </a:bodyPr>
          <a:lstStyle/>
          <a:p>
            <a:r>
              <a:rPr lang="en-US" sz="3200" b="1" dirty="0"/>
              <a:t>Helmholtz and “Perception as Inference”</a:t>
            </a:r>
          </a:p>
          <a:p>
            <a:pPr marL="342900" indent="-342900">
              <a:buFont typeface="Arial" panose="020B0604020202020204" pitchFamily="34" charset="0"/>
              <a:buChar char="•"/>
            </a:pPr>
            <a:r>
              <a:rPr lang="en-US" sz="2400" dirty="0"/>
              <a:t>We never see the world directly.</a:t>
            </a:r>
          </a:p>
          <a:p>
            <a:pPr marL="342900" indent="-342900">
              <a:buFont typeface="Arial" panose="020B0604020202020204" pitchFamily="34" charset="0"/>
              <a:buChar char="•"/>
            </a:pPr>
            <a:r>
              <a:rPr lang="en-US" sz="2400" dirty="0"/>
              <a:t>We infer it from incomplete, noisy data.</a:t>
            </a:r>
          </a:p>
          <a:p>
            <a:pPr marL="342900" indent="-342900">
              <a:buFont typeface="Arial" panose="020B0604020202020204" pitchFamily="34" charset="0"/>
              <a:buChar char="•"/>
            </a:pPr>
            <a:r>
              <a:rPr lang="en-US" sz="2400" dirty="0"/>
              <a:t>Perception is the brain’s best guess.</a:t>
            </a:r>
          </a:p>
          <a:p>
            <a:pPr marL="457200" indent="-457200">
              <a:buFont typeface="Arial" panose="020B0604020202020204" pitchFamily="34" charset="0"/>
              <a:buChar char="•"/>
            </a:pPr>
            <a:endParaRPr lang="en-US" sz="2600" dirty="0"/>
          </a:p>
        </p:txBody>
      </p:sp>
      <p:pic>
        <p:nvPicPr>
          <p:cNvPr id="1026" name="Picture 2" descr="Kanizsa Triangle&quot; Images – Browse 40 Stock Photos, Vectors, and Video |  Adobe Stock">
            <a:extLst>
              <a:ext uri="{FF2B5EF4-FFF2-40B4-BE49-F238E27FC236}">
                <a16:creationId xmlns:a16="http://schemas.microsoft.com/office/drawing/2014/main" id="{D03F5629-2FE2-EF62-74CA-B8629EA605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41125" y="1651399"/>
            <a:ext cx="6346391" cy="42309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83512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68C455-9C27-6257-C8C0-AF6F9885B1FF}"/>
            </a:ext>
          </a:extLst>
        </p:cNvPr>
        <p:cNvGrpSpPr/>
        <p:nvPr/>
      </p:nvGrpSpPr>
      <p:grpSpPr>
        <a:xfrm>
          <a:off x="0" y="0"/>
          <a:ext cx="0" cy="0"/>
          <a:chOff x="0" y="0"/>
          <a:chExt cx="0" cy="0"/>
        </a:xfrm>
      </p:grpSpPr>
      <p:sp>
        <p:nvSpPr>
          <p:cNvPr id="4" name="Title 6">
            <a:extLst>
              <a:ext uri="{FF2B5EF4-FFF2-40B4-BE49-F238E27FC236}">
                <a16:creationId xmlns:a16="http://schemas.microsoft.com/office/drawing/2014/main" id="{F89568CF-CEC6-4B40-E096-F88EFCD02427}"/>
              </a:ext>
            </a:extLst>
          </p:cNvPr>
          <p:cNvSpPr txBox="1">
            <a:spLocks/>
          </p:cNvSpPr>
          <p:nvPr/>
        </p:nvSpPr>
        <p:spPr>
          <a:xfrm>
            <a:off x="0" y="0"/>
            <a:ext cx="11482251" cy="73516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i="0" kern="1200">
                <a:solidFill>
                  <a:srgbClr val="E84A27"/>
                </a:solidFill>
                <a:latin typeface="Georgia" panose="02040502050405020303" pitchFamily="18" charset="0"/>
                <a:ea typeface="+mj-ea"/>
                <a:cs typeface="+mj-cs"/>
              </a:defRPr>
            </a:lvl1pPr>
          </a:lstStyle>
          <a:p>
            <a:r>
              <a:rPr lang="en-US" dirty="0">
                <a:latin typeface="Calibri"/>
                <a:cs typeface="Calibri"/>
              </a:rPr>
              <a:t>Algorithms for Memory and Simulation</a:t>
            </a:r>
            <a:endParaRPr lang="en-US" dirty="0"/>
          </a:p>
        </p:txBody>
      </p:sp>
      <p:sp>
        <p:nvSpPr>
          <p:cNvPr id="2" name="TextBox 1" descr="FIG. 1. Lateral views of the brains of a number of extant vertebrate species (the brains are not drawn to the same scale). While there is tremendous variation in both overall brain size (see Fig. 2) and the size of most brain divisions, most vertebrates possess brains that can be divided into the same number of divisions. aob, accessory olfactory bulb (cross-hatched); cb, cerebellum (stippled); ch, cerebral hemispheres (cross-hatched); m, medulla oblongata; ob, olfactory bulb (cross-hatched); ot, optic tectum (black); and p, pituitary gland. Modified from Braun and Northcutt (1999).">
            <a:extLst>
              <a:ext uri="{FF2B5EF4-FFF2-40B4-BE49-F238E27FC236}">
                <a16:creationId xmlns:a16="http://schemas.microsoft.com/office/drawing/2014/main" id="{1F8AD093-1820-698C-7C07-F44BAB3D95D2}"/>
              </a:ext>
            </a:extLst>
          </p:cNvPr>
          <p:cNvSpPr txBox="1"/>
          <p:nvPr/>
        </p:nvSpPr>
        <p:spPr>
          <a:xfrm>
            <a:off x="217019" y="886691"/>
            <a:ext cx="7560094" cy="2092881"/>
          </a:xfrm>
          <a:prstGeom prst="rect">
            <a:avLst/>
          </a:prstGeom>
          <a:noFill/>
        </p:spPr>
        <p:txBody>
          <a:bodyPr wrap="square" rtlCol="0">
            <a:spAutoFit/>
          </a:bodyPr>
          <a:lstStyle/>
          <a:p>
            <a:r>
              <a:rPr lang="en-US" sz="3200" b="1" dirty="0"/>
              <a:t>Recognition by Simulation</a:t>
            </a:r>
          </a:p>
          <a:p>
            <a:r>
              <a:rPr lang="en-US" sz="2400" dirty="0"/>
              <a:t>Perception = prediction tested by sensation.</a:t>
            </a:r>
          </a:p>
          <a:p>
            <a:r>
              <a:rPr lang="en-US" sz="2400" dirty="0"/>
              <a:t>The brain simulates possible worlds.</a:t>
            </a:r>
          </a:p>
          <a:p>
            <a:r>
              <a:rPr lang="en-US" sz="2400" dirty="0"/>
              <a:t>The “best-fitting” simulation becomes reality.</a:t>
            </a:r>
          </a:p>
          <a:p>
            <a:pPr marL="457200" indent="-457200">
              <a:buFont typeface="Arial" panose="020B0604020202020204" pitchFamily="34" charset="0"/>
              <a:buChar char="•"/>
            </a:pPr>
            <a:endParaRPr lang="en-US" sz="2600" dirty="0"/>
          </a:p>
        </p:txBody>
      </p:sp>
      <p:pic>
        <p:nvPicPr>
          <p:cNvPr id="3" name="Picture 2" descr="A drawing of a cube and a bird&#10;&#10;AI-generated content may be incorrect.">
            <a:extLst>
              <a:ext uri="{FF2B5EF4-FFF2-40B4-BE49-F238E27FC236}">
                <a16:creationId xmlns:a16="http://schemas.microsoft.com/office/drawing/2014/main" id="{AAD10376-97D6-A668-7793-FF5814FB5158}"/>
              </a:ext>
            </a:extLst>
          </p:cNvPr>
          <p:cNvPicPr>
            <a:picLocks noChangeAspect="1"/>
          </p:cNvPicPr>
          <p:nvPr/>
        </p:nvPicPr>
        <p:blipFill>
          <a:blip r:embed="rId3"/>
          <a:srcRect b="29638"/>
          <a:stretch>
            <a:fillRect/>
          </a:stretch>
        </p:blipFill>
        <p:spPr>
          <a:xfrm>
            <a:off x="217019" y="3131101"/>
            <a:ext cx="6723375" cy="1606028"/>
          </a:xfrm>
          <a:prstGeom prst="rect">
            <a:avLst/>
          </a:prstGeom>
        </p:spPr>
      </p:pic>
      <p:pic>
        <p:nvPicPr>
          <p:cNvPr id="5" name="Picture 4" descr="A black and white image of a bird&#10;&#10;AI-generated content may be incorrect.">
            <a:extLst>
              <a:ext uri="{FF2B5EF4-FFF2-40B4-BE49-F238E27FC236}">
                <a16:creationId xmlns:a16="http://schemas.microsoft.com/office/drawing/2014/main" id="{64F5E229-7962-3516-DFE0-D3D472BAACE0}"/>
              </a:ext>
            </a:extLst>
          </p:cNvPr>
          <p:cNvPicPr>
            <a:picLocks noChangeAspect="1"/>
          </p:cNvPicPr>
          <p:nvPr/>
        </p:nvPicPr>
        <p:blipFill>
          <a:blip r:embed="rId4"/>
          <a:srcRect b="13777"/>
          <a:stretch>
            <a:fillRect/>
          </a:stretch>
        </p:blipFill>
        <p:spPr>
          <a:xfrm>
            <a:off x="7918358" y="1426206"/>
            <a:ext cx="4056623" cy="3212054"/>
          </a:xfrm>
          <a:prstGeom prst="rect">
            <a:avLst/>
          </a:prstGeom>
        </p:spPr>
      </p:pic>
      <p:pic>
        <p:nvPicPr>
          <p:cNvPr id="6" name="Picture 5" descr="A frog on a flower&#10;&#10;AI-generated content may be incorrect.">
            <a:extLst>
              <a:ext uri="{FF2B5EF4-FFF2-40B4-BE49-F238E27FC236}">
                <a16:creationId xmlns:a16="http://schemas.microsoft.com/office/drawing/2014/main" id="{3E1A739D-0FB9-7EC1-8497-8E7CE70FCFE3}"/>
              </a:ext>
            </a:extLst>
          </p:cNvPr>
          <p:cNvPicPr>
            <a:picLocks noChangeAspect="1"/>
          </p:cNvPicPr>
          <p:nvPr/>
        </p:nvPicPr>
        <p:blipFill>
          <a:blip r:embed="rId5"/>
          <a:stretch>
            <a:fillRect/>
          </a:stretch>
        </p:blipFill>
        <p:spPr>
          <a:xfrm>
            <a:off x="7915739" y="1392398"/>
            <a:ext cx="4043005" cy="3212055"/>
          </a:xfrm>
          <a:prstGeom prst="rect">
            <a:avLst/>
          </a:prstGeom>
        </p:spPr>
      </p:pic>
    </p:spTree>
    <p:extLst>
      <p:ext uri="{BB962C8B-B14F-4D97-AF65-F5344CB8AC3E}">
        <p14:creationId xmlns:p14="http://schemas.microsoft.com/office/powerpoint/2010/main" val="3934321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FB2FDA-4600-39CC-57F9-603C744F0599}"/>
            </a:ext>
          </a:extLst>
        </p:cNvPr>
        <p:cNvGrpSpPr/>
        <p:nvPr/>
      </p:nvGrpSpPr>
      <p:grpSpPr>
        <a:xfrm>
          <a:off x="0" y="0"/>
          <a:ext cx="0" cy="0"/>
          <a:chOff x="0" y="0"/>
          <a:chExt cx="0" cy="0"/>
        </a:xfrm>
      </p:grpSpPr>
      <p:sp>
        <p:nvSpPr>
          <p:cNvPr id="4" name="Title 6">
            <a:extLst>
              <a:ext uri="{FF2B5EF4-FFF2-40B4-BE49-F238E27FC236}">
                <a16:creationId xmlns:a16="http://schemas.microsoft.com/office/drawing/2014/main" id="{A9FD4758-EFC2-6707-7C3C-BD2844F95EB4}"/>
              </a:ext>
            </a:extLst>
          </p:cNvPr>
          <p:cNvSpPr txBox="1">
            <a:spLocks/>
          </p:cNvSpPr>
          <p:nvPr/>
        </p:nvSpPr>
        <p:spPr>
          <a:xfrm>
            <a:off x="0" y="0"/>
            <a:ext cx="11482251" cy="73516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i="0" kern="1200">
                <a:solidFill>
                  <a:srgbClr val="E84A27"/>
                </a:solidFill>
                <a:latin typeface="Georgia" panose="02040502050405020303" pitchFamily="18" charset="0"/>
                <a:ea typeface="+mj-ea"/>
                <a:cs typeface="+mj-cs"/>
              </a:defRPr>
            </a:lvl1pPr>
          </a:lstStyle>
          <a:p>
            <a:r>
              <a:rPr lang="en-US" dirty="0">
                <a:latin typeface="Calibri"/>
                <a:cs typeface="Calibri"/>
              </a:rPr>
              <a:t>Algorithms for Memory and Simulation</a:t>
            </a:r>
            <a:endParaRPr lang="en-US" dirty="0"/>
          </a:p>
        </p:txBody>
      </p:sp>
      <p:sp>
        <p:nvSpPr>
          <p:cNvPr id="2" name="TextBox 1" descr="FIG. 1. Lateral views of the brains of a number of extant vertebrate species (the brains are not drawn to the same scale). While there is tremendous variation in both overall brain size (see Fig. 2) and the size of most brain divisions, most vertebrates possess brains that can be divided into the same number of divisions. aob, accessory olfactory bulb (cross-hatched); cb, cerebellum (stippled); ch, cerebral hemispheres (cross-hatched); m, medulla oblongata; ob, olfactory bulb (cross-hatched); ot, optic tectum (black); and p, pituitary gland. Modified from Braun and Northcutt (1999).">
            <a:extLst>
              <a:ext uri="{FF2B5EF4-FFF2-40B4-BE49-F238E27FC236}">
                <a16:creationId xmlns:a16="http://schemas.microsoft.com/office/drawing/2014/main" id="{6452E06C-B1FB-6DFC-0291-CEE907C363E0}"/>
              </a:ext>
            </a:extLst>
          </p:cNvPr>
          <p:cNvSpPr txBox="1"/>
          <p:nvPr/>
        </p:nvSpPr>
        <p:spPr>
          <a:xfrm>
            <a:off x="217018" y="886691"/>
            <a:ext cx="5640443" cy="2431435"/>
          </a:xfrm>
          <a:prstGeom prst="rect">
            <a:avLst/>
          </a:prstGeom>
          <a:noFill/>
        </p:spPr>
        <p:txBody>
          <a:bodyPr wrap="square" rtlCol="0">
            <a:spAutoFit/>
          </a:bodyPr>
          <a:lstStyle/>
          <a:p>
            <a:r>
              <a:rPr lang="en-US" sz="3200" b="1" dirty="0"/>
              <a:t>Perceptual Clues</a:t>
            </a:r>
          </a:p>
          <a:p>
            <a:pPr marL="342900" indent="-342900">
              <a:buFont typeface="Arial" panose="020B0604020202020204" pitchFamily="34" charset="0"/>
              <a:buChar char="•"/>
            </a:pPr>
            <a:r>
              <a:rPr lang="en-US" sz="2400" b="1" dirty="0"/>
              <a:t>Fill in</a:t>
            </a:r>
            <a:r>
              <a:rPr lang="en-US" sz="2400" dirty="0"/>
              <a:t>: The brain invents missing detail.</a:t>
            </a:r>
          </a:p>
          <a:p>
            <a:pPr marL="342900" indent="-342900">
              <a:buFont typeface="Arial" panose="020B0604020202020204" pitchFamily="34" charset="0"/>
              <a:buChar char="•"/>
            </a:pPr>
            <a:r>
              <a:rPr lang="en-US" sz="2400" b="1" dirty="0"/>
              <a:t>One-at-a-time</a:t>
            </a:r>
            <a:r>
              <a:rPr lang="en-US" sz="2400" dirty="0"/>
              <a:t>: Perception is serial, not simultaneous.</a:t>
            </a:r>
          </a:p>
          <a:p>
            <a:pPr marL="342900" indent="-342900">
              <a:buFont typeface="Arial" panose="020B0604020202020204" pitchFamily="34" charset="0"/>
              <a:buChar char="•"/>
            </a:pPr>
            <a:r>
              <a:rPr lang="en-US" sz="2400" b="1" dirty="0"/>
              <a:t>Can’t unsee</a:t>
            </a:r>
            <a:r>
              <a:rPr lang="en-US" sz="2400" dirty="0"/>
              <a:t>: Once the model locks in—you can’t unsee it.</a:t>
            </a:r>
          </a:p>
        </p:txBody>
      </p:sp>
      <p:pic>
        <p:nvPicPr>
          <p:cNvPr id="3" name="Picture 2" descr="A black and white image of a bird&#10;&#10;AI-generated content may be incorrect.">
            <a:extLst>
              <a:ext uri="{FF2B5EF4-FFF2-40B4-BE49-F238E27FC236}">
                <a16:creationId xmlns:a16="http://schemas.microsoft.com/office/drawing/2014/main" id="{4078517A-D1F2-CED4-C23E-55AAF48FEDA0}"/>
              </a:ext>
            </a:extLst>
          </p:cNvPr>
          <p:cNvPicPr>
            <a:picLocks noChangeAspect="1"/>
          </p:cNvPicPr>
          <p:nvPr/>
        </p:nvPicPr>
        <p:blipFill>
          <a:blip r:embed="rId3"/>
          <a:srcRect b="13777"/>
          <a:stretch>
            <a:fillRect/>
          </a:stretch>
        </p:blipFill>
        <p:spPr>
          <a:xfrm>
            <a:off x="6173113" y="1216225"/>
            <a:ext cx="5309138" cy="4203802"/>
          </a:xfrm>
          <a:prstGeom prst="rect">
            <a:avLst/>
          </a:prstGeom>
        </p:spPr>
      </p:pic>
    </p:spTree>
    <p:extLst>
      <p:ext uri="{BB962C8B-B14F-4D97-AF65-F5344CB8AC3E}">
        <p14:creationId xmlns:p14="http://schemas.microsoft.com/office/powerpoint/2010/main" val="26787118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C194C9-F459-5433-94B9-D18D3756BFDE}"/>
            </a:ext>
          </a:extLst>
        </p:cNvPr>
        <p:cNvGrpSpPr/>
        <p:nvPr/>
      </p:nvGrpSpPr>
      <p:grpSpPr>
        <a:xfrm>
          <a:off x="0" y="0"/>
          <a:ext cx="0" cy="0"/>
          <a:chOff x="0" y="0"/>
          <a:chExt cx="0" cy="0"/>
        </a:xfrm>
      </p:grpSpPr>
      <p:sp>
        <p:nvSpPr>
          <p:cNvPr id="4" name="Title 6">
            <a:extLst>
              <a:ext uri="{FF2B5EF4-FFF2-40B4-BE49-F238E27FC236}">
                <a16:creationId xmlns:a16="http://schemas.microsoft.com/office/drawing/2014/main" id="{27AC8A0D-DD0E-3352-4BCA-F309264F027E}"/>
              </a:ext>
            </a:extLst>
          </p:cNvPr>
          <p:cNvSpPr txBox="1">
            <a:spLocks/>
          </p:cNvSpPr>
          <p:nvPr/>
        </p:nvSpPr>
        <p:spPr>
          <a:xfrm>
            <a:off x="0" y="0"/>
            <a:ext cx="11482251" cy="73516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i="0" kern="1200">
                <a:solidFill>
                  <a:srgbClr val="E84A27"/>
                </a:solidFill>
                <a:latin typeface="Georgia" panose="02040502050405020303" pitchFamily="18" charset="0"/>
                <a:ea typeface="+mj-ea"/>
                <a:cs typeface="+mj-cs"/>
              </a:defRPr>
            </a:lvl1pPr>
          </a:lstStyle>
          <a:p>
            <a:r>
              <a:rPr lang="en-US" dirty="0">
                <a:latin typeface="Calibri"/>
                <a:cs typeface="Calibri"/>
              </a:rPr>
              <a:t>Algorithms for Memory and Simulation</a:t>
            </a:r>
            <a:endParaRPr lang="en-US" dirty="0"/>
          </a:p>
        </p:txBody>
      </p:sp>
      <p:sp>
        <p:nvSpPr>
          <p:cNvPr id="2" name="TextBox 1" descr="FIG. 1. Lateral views of the brains of a number of extant vertebrate species (the brains are not drawn to the same scale). While there is tremendous variation in both overall brain size (see Fig. 2) and the size of most brain divisions, most vertebrates possess brains that can be divided into the same number of divisions. aob, accessory olfactory bulb (cross-hatched); cb, cerebellum (stippled); ch, cerebral hemispheres (cross-hatched); m, medulla oblongata; ob, olfactory bulb (cross-hatched); ot, optic tectum (black); and p, pituitary gland. Modified from Braun and Northcutt (1999).">
            <a:extLst>
              <a:ext uri="{FF2B5EF4-FFF2-40B4-BE49-F238E27FC236}">
                <a16:creationId xmlns:a16="http://schemas.microsoft.com/office/drawing/2014/main" id="{93DEBF30-D5A0-F300-94DF-DF33E68D9F73}"/>
              </a:ext>
            </a:extLst>
          </p:cNvPr>
          <p:cNvSpPr txBox="1"/>
          <p:nvPr/>
        </p:nvSpPr>
        <p:spPr>
          <a:xfrm>
            <a:off x="5642666" y="1414632"/>
            <a:ext cx="3642736" cy="3662541"/>
          </a:xfrm>
          <a:prstGeom prst="rect">
            <a:avLst/>
          </a:prstGeom>
          <a:noFill/>
        </p:spPr>
        <p:txBody>
          <a:bodyPr wrap="square" rtlCol="0">
            <a:spAutoFit/>
          </a:bodyPr>
          <a:lstStyle/>
          <a:p>
            <a:r>
              <a:rPr lang="en-US" sz="3200" b="1" dirty="0"/>
              <a:t>Memory as Reconstruction</a:t>
            </a:r>
          </a:p>
          <a:p>
            <a:pPr marL="342900" indent="-342900">
              <a:buFont typeface="Arial" panose="020B0604020202020204" pitchFamily="34" charset="0"/>
              <a:buChar char="•"/>
            </a:pPr>
            <a:r>
              <a:rPr lang="en-US" sz="2400" dirty="0"/>
              <a:t>Memory isn’t playback—it’s reconstruction.</a:t>
            </a:r>
          </a:p>
          <a:p>
            <a:pPr marL="342900" indent="-342900">
              <a:buFont typeface="Arial" panose="020B0604020202020204" pitchFamily="34" charset="0"/>
              <a:buChar char="•"/>
            </a:pPr>
            <a:r>
              <a:rPr lang="en-US" sz="2400" dirty="0"/>
              <a:t>Each recall is a new simulation.</a:t>
            </a:r>
          </a:p>
          <a:p>
            <a:pPr marL="342900" indent="-342900">
              <a:buFont typeface="Arial" panose="020B0604020202020204" pitchFamily="34" charset="0"/>
              <a:buChar char="•"/>
            </a:pPr>
            <a:r>
              <a:rPr lang="en-US" sz="2400" dirty="0"/>
              <a:t>Remembering and imagining use the same machinery.</a:t>
            </a:r>
          </a:p>
        </p:txBody>
      </p:sp>
      <p:pic>
        <p:nvPicPr>
          <p:cNvPr id="3074" name="Picture 2" descr="Reconstructive Memory AO1 AO2 AO3 - PSYCHOLOGY WIZARD">
            <a:extLst>
              <a:ext uri="{FF2B5EF4-FFF2-40B4-BE49-F238E27FC236}">
                <a16:creationId xmlns:a16="http://schemas.microsoft.com/office/drawing/2014/main" id="{CE6D5C31-CA3E-CD65-9C15-12EE9486A7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045264"/>
            <a:ext cx="5642666" cy="4401279"/>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7" name="Table 6">
            <a:extLst>
              <a:ext uri="{FF2B5EF4-FFF2-40B4-BE49-F238E27FC236}">
                <a16:creationId xmlns:a16="http://schemas.microsoft.com/office/drawing/2014/main" id="{BABAFC15-BDC6-19FF-9E95-D88F24FFE1B7}"/>
              </a:ext>
            </a:extLst>
          </p:cNvPr>
          <p:cNvGraphicFramePr>
            <a:graphicFrameLocks noGrp="1"/>
          </p:cNvGraphicFramePr>
          <p:nvPr>
            <p:extLst>
              <p:ext uri="{D42A27DB-BD31-4B8C-83A1-F6EECF244321}">
                <p14:modId xmlns:p14="http://schemas.microsoft.com/office/powerpoint/2010/main" val="1292268853"/>
              </p:ext>
            </p:extLst>
          </p:nvPr>
        </p:nvGraphicFramePr>
        <p:xfrm>
          <a:off x="9605065" y="198778"/>
          <a:ext cx="1417983" cy="5629275"/>
        </p:xfrm>
        <a:graphic>
          <a:graphicData uri="http://schemas.openxmlformats.org/drawingml/2006/table">
            <a:tbl>
              <a:tblPr>
                <a:tableStyleId>{5C22544A-7EE6-4342-B048-85BDC9FD1C3A}</a:tableStyleId>
              </a:tblPr>
              <a:tblGrid>
                <a:gridCol w="1417983">
                  <a:extLst>
                    <a:ext uri="{9D8B030D-6E8A-4147-A177-3AD203B41FA5}">
                      <a16:colId xmlns:a16="http://schemas.microsoft.com/office/drawing/2014/main" val="2098809040"/>
                    </a:ext>
                  </a:extLst>
                </a:gridCol>
              </a:tblGrid>
              <a:tr h="279400">
                <a:tc>
                  <a:txBody>
                    <a:bodyPr/>
                    <a:lstStyle/>
                    <a:p>
                      <a:pPr algn="l" fontAlgn="b">
                        <a:buNone/>
                      </a:pPr>
                      <a:r>
                        <a:rPr lang="en-US" sz="2400" u="none" strike="noStrike">
                          <a:effectLst/>
                        </a:rPr>
                        <a:t>hot</a:t>
                      </a:r>
                      <a:endParaRPr lang="en-US" sz="2400" b="0" i="0" u="none" strike="noStrike">
                        <a:solidFill>
                          <a:srgbClr val="1B1B1B"/>
                        </a:solidFill>
                        <a:effectLst/>
                        <a:latin typeface="Cambria" panose="02040503050406030204" pitchFamily="18" charset="0"/>
                      </a:endParaRPr>
                    </a:p>
                  </a:txBody>
                  <a:tcPr marL="9525" marR="9525" marT="9525" marB="0" anchor="b"/>
                </a:tc>
                <a:extLst>
                  <a:ext uri="{0D108BD9-81ED-4DB2-BD59-A6C34878D82A}">
                    <a16:rowId xmlns:a16="http://schemas.microsoft.com/office/drawing/2014/main" val="1953786824"/>
                  </a:ext>
                </a:extLst>
              </a:tr>
              <a:tr h="279400">
                <a:tc>
                  <a:txBody>
                    <a:bodyPr/>
                    <a:lstStyle/>
                    <a:p>
                      <a:pPr algn="l" fontAlgn="b">
                        <a:buNone/>
                      </a:pPr>
                      <a:r>
                        <a:rPr lang="en-US" sz="2400" u="none" strike="noStrike" dirty="0">
                          <a:effectLst/>
                        </a:rPr>
                        <a:t>snow</a:t>
                      </a:r>
                      <a:endParaRPr lang="en-US" sz="2400" b="0" i="0" u="none" strike="noStrike" dirty="0">
                        <a:solidFill>
                          <a:srgbClr val="1B1B1B"/>
                        </a:solidFill>
                        <a:effectLst/>
                        <a:latin typeface="Cambria" panose="02040503050406030204" pitchFamily="18" charset="0"/>
                      </a:endParaRPr>
                    </a:p>
                  </a:txBody>
                  <a:tcPr marL="9525" marR="9525" marT="9525" marB="0" anchor="b"/>
                </a:tc>
                <a:extLst>
                  <a:ext uri="{0D108BD9-81ED-4DB2-BD59-A6C34878D82A}">
                    <a16:rowId xmlns:a16="http://schemas.microsoft.com/office/drawing/2014/main" val="3024162872"/>
                  </a:ext>
                </a:extLst>
              </a:tr>
              <a:tr h="279400">
                <a:tc>
                  <a:txBody>
                    <a:bodyPr/>
                    <a:lstStyle/>
                    <a:p>
                      <a:pPr algn="l" fontAlgn="b">
                        <a:buNone/>
                      </a:pPr>
                      <a:r>
                        <a:rPr lang="en-US" sz="2400" u="none" strike="noStrike" dirty="0">
                          <a:effectLst/>
                        </a:rPr>
                        <a:t>warm</a:t>
                      </a:r>
                      <a:endParaRPr lang="en-US" sz="2400" b="0" i="0" u="none" strike="noStrike" dirty="0">
                        <a:solidFill>
                          <a:srgbClr val="1B1B1B"/>
                        </a:solidFill>
                        <a:effectLst/>
                        <a:latin typeface="Cambria" panose="02040503050406030204" pitchFamily="18" charset="0"/>
                      </a:endParaRPr>
                    </a:p>
                  </a:txBody>
                  <a:tcPr marL="9525" marR="9525" marT="9525" marB="0" anchor="b"/>
                </a:tc>
                <a:extLst>
                  <a:ext uri="{0D108BD9-81ED-4DB2-BD59-A6C34878D82A}">
                    <a16:rowId xmlns:a16="http://schemas.microsoft.com/office/drawing/2014/main" val="114458307"/>
                  </a:ext>
                </a:extLst>
              </a:tr>
              <a:tr h="279400">
                <a:tc>
                  <a:txBody>
                    <a:bodyPr/>
                    <a:lstStyle/>
                    <a:p>
                      <a:pPr algn="l" fontAlgn="b">
                        <a:buNone/>
                      </a:pPr>
                      <a:r>
                        <a:rPr lang="en-US" sz="2400" u="none" strike="noStrike">
                          <a:effectLst/>
                        </a:rPr>
                        <a:t>winter</a:t>
                      </a:r>
                      <a:endParaRPr lang="en-US" sz="2400" b="0" i="0" u="none" strike="noStrike">
                        <a:solidFill>
                          <a:srgbClr val="1B1B1B"/>
                        </a:solidFill>
                        <a:effectLst/>
                        <a:latin typeface="Cambria" panose="02040503050406030204" pitchFamily="18" charset="0"/>
                      </a:endParaRPr>
                    </a:p>
                  </a:txBody>
                  <a:tcPr marL="9525" marR="9525" marT="9525" marB="0" anchor="b"/>
                </a:tc>
                <a:extLst>
                  <a:ext uri="{0D108BD9-81ED-4DB2-BD59-A6C34878D82A}">
                    <a16:rowId xmlns:a16="http://schemas.microsoft.com/office/drawing/2014/main" val="2690417766"/>
                  </a:ext>
                </a:extLst>
              </a:tr>
              <a:tr h="279400">
                <a:tc>
                  <a:txBody>
                    <a:bodyPr/>
                    <a:lstStyle/>
                    <a:p>
                      <a:pPr algn="l" fontAlgn="b">
                        <a:buNone/>
                      </a:pPr>
                      <a:r>
                        <a:rPr lang="en-US" sz="2400" u="none" strike="noStrike">
                          <a:effectLst/>
                        </a:rPr>
                        <a:t>ice</a:t>
                      </a:r>
                      <a:endParaRPr lang="en-US" sz="2400" b="0" i="0" u="none" strike="noStrike">
                        <a:solidFill>
                          <a:srgbClr val="1B1B1B"/>
                        </a:solidFill>
                        <a:effectLst/>
                        <a:latin typeface="Cambria" panose="02040503050406030204" pitchFamily="18" charset="0"/>
                      </a:endParaRPr>
                    </a:p>
                  </a:txBody>
                  <a:tcPr marL="9525" marR="9525" marT="9525" marB="0" anchor="b"/>
                </a:tc>
                <a:extLst>
                  <a:ext uri="{0D108BD9-81ED-4DB2-BD59-A6C34878D82A}">
                    <a16:rowId xmlns:a16="http://schemas.microsoft.com/office/drawing/2014/main" val="2899076064"/>
                  </a:ext>
                </a:extLst>
              </a:tr>
              <a:tr h="279400">
                <a:tc>
                  <a:txBody>
                    <a:bodyPr/>
                    <a:lstStyle/>
                    <a:p>
                      <a:pPr algn="l" fontAlgn="b">
                        <a:buNone/>
                      </a:pPr>
                      <a:r>
                        <a:rPr lang="en-US" sz="2400" u="none" strike="noStrike">
                          <a:effectLst/>
                        </a:rPr>
                        <a:t>wet</a:t>
                      </a:r>
                      <a:endParaRPr lang="en-US" sz="2400" b="0" i="0" u="none" strike="noStrike">
                        <a:solidFill>
                          <a:srgbClr val="1B1B1B"/>
                        </a:solidFill>
                        <a:effectLst/>
                        <a:latin typeface="Cambria" panose="02040503050406030204" pitchFamily="18" charset="0"/>
                      </a:endParaRPr>
                    </a:p>
                  </a:txBody>
                  <a:tcPr marL="9525" marR="9525" marT="9525" marB="0" anchor="b"/>
                </a:tc>
                <a:extLst>
                  <a:ext uri="{0D108BD9-81ED-4DB2-BD59-A6C34878D82A}">
                    <a16:rowId xmlns:a16="http://schemas.microsoft.com/office/drawing/2014/main" val="4025465959"/>
                  </a:ext>
                </a:extLst>
              </a:tr>
              <a:tr h="279400">
                <a:tc>
                  <a:txBody>
                    <a:bodyPr/>
                    <a:lstStyle/>
                    <a:p>
                      <a:pPr algn="l" fontAlgn="b">
                        <a:buNone/>
                      </a:pPr>
                      <a:r>
                        <a:rPr lang="en-US" sz="2400" u="none" strike="noStrike" dirty="0">
                          <a:effectLst/>
                        </a:rPr>
                        <a:t>frigid</a:t>
                      </a:r>
                      <a:endParaRPr lang="en-US" sz="2400" b="0" i="0" u="none" strike="noStrike" dirty="0">
                        <a:solidFill>
                          <a:srgbClr val="1B1B1B"/>
                        </a:solidFill>
                        <a:effectLst/>
                        <a:latin typeface="Cambria" panose="02040503050406030204" pitchFamily="18" charset="0"/>
                      </a:endParaRPr>
                    </a:p>
                  </a:txBody>
                  <a:tcPr marL="9525" marR="9525" marT="9525" marB="0" anchor="b"/>
                </a:tc>
                <a:extLst>
                  <a:ext uri="{0D108BD9-81ED-4DB2-BD59-A6C34878D82A}">
                    <a16:rowId xmlns:a16="http://schemas.microsoft.com/office/drawing/2014/main" val="209441625"/>
                  </a:ext>
                </a:extLst>
              </a:tr>
              <a:tr h="279400">
                <a:tc>
                  <a:txBody>
                    <a:bodyPr/>
                    <a:lstStyle/>
                    <a:p>
                      <a:pPr algn="l" fontAlgn="b">
                        <a:buNone/>
                      </a:pPr>
                      <a:r>
                        <a:rPr lang="en-US" sz="2400" u="none" strike="noStrike">
                          <a:effectLst/>
                        </a:rPr>
                        <a:t>chilly</a:t>
                      </a:r>
                      <a:endParaRPr lang="en-US" sz="2400" b="0" i="0" u="none" strike="noStrike">
                        <a:solidFill>
                          <a:srgbClr val="1B1B1B"/>
                        </a:solidFill>
                        <a:effectLst/>
                        <a:latin typeface="Cambria" panose="02040503050406030204" pitchFamily="18" charset="0"/>
                      </a:endParaRPr>
                    </a:p>
                  </a:txBody>
                  <a:tcPr marL="9525" marR="9525" marT="9525" marB="0" anchor="b"/>
                </a:tc>
                <a:extLst>
                  <a:ext uri="{0D108BD9-81ED-4DB2-BD59-A6C34878D82A}">
                    <a16:rowId xmlns:a16="http://schemas.microsoft.com/office/drawing/2014/main" val="238992452"/>
                  </a:ext>
                </a:extLst>
              </a:tr>
              <a:tr h="279400">
                <a:tc>
                  <a:txBody>
                    <a:bodyPr/>
                    <a:lstStyle/>
                    <a:p>
                      <a:pPr algn="l" fontAlgn="b">
                        <a:buNone/>
                      </a:pPr>
                      <a:r>
                        <a:rPr lang="en-US" sz="2400" u="none" strike="noStrike">
                          <a:effectLst/>
                        </a:rPr>
                        <a:t>heat</a:t>
                      </a:r>
                      <a:endParaRPr lang="en-US" sz="2400" b="0" i="0" u="none" strike="noStrike">
                        <a:solidFill>
                          <a:srgbClr val="1B1B1B"/>
                        </a:solidFill>
                        <a:effectLst/>
                        <a:latin typeface="Cambria" panose="02040503050406030204" pitchFamily="18" charset="0"/>
                      </a:endParaRPr>
                    </a:p>
                  </a:txBody>
                  <a:tcPr marL="9525" marR="9525" marT="9525" marB="0" anchor="b"/>
                </a:tc>
                <a:extLst>
                  <a:ext uri="{0D108BD9-81ED-4DB2-BD59-A6C34878D82A}">
                    <a16:rowId xmlns:a16="http://schemas.microsoft.com/office/drawing/2014/main" val="477668422"/>
                  </a:ext>
                </a:extLst>
              </a:tr>
              <a:tr h="279400">
                <a:tc>
                  <a:txBody>
                    <a:bodyPr/>
                    <a:lstStyle/>
                    <a:p>
                      <a:pPr algn="l" fontAlgn="b">
                        <a:buNone/>
                      </a:pPr>
                      <a:r>
                        <a:rPr lang="en-US" sz="2400" u="none" strike="noStrike" dirty="0">
                          <a:effectLst/>
                        </a:rPr>
                        <a:t>weather</a:t>
                      </a:r>
                      <a:endParaRPr lang="en-US" sz="2400" b="0" i="0" u="none" strike="noStrike" dirty="0">
                        <a:solidFill>
                          <a:srgbClr val="1B1B1B"/>
                        </a:solidFill>
                        <a:effectLst/>
                        <a:latin typeface="Cambria" panose="02040503050406030204" pitchFamily="18" charset="0"/>
                      </a:endParaRPr>
                    </a:p>
                  </a:txBody>
                  <a:tcPr marL="9525" marR="9525" marT="9525" marB="0" anchor="b"/>
                </a:tc>
                <a:extLst>
                  <a:ext uri="{0D108BD9-81ED-4DB2-BD59-A6C34878D82A}">
                    <a16:rowId xmlns:a16="http://schemas.microsoft.com/office/drawing/2014/main" val="1114673965"/>
                  </a:ext>
                </a:extLst>
              </a:tr>
              <a:tr h="279400">
                <a:tc>
                  <a:txBody>
                    <a:bodyPr/>
                    <a:lstStyle/>
                    <a:p>
                      <a:pPr algn="l" fontAlgn="b">
                        <a:buNone/>
                      </a:pPr>
                      <a:r>
                        <a:rPr lang="en-US" sz="2400" u="none" strike="noStrike">
                          <a:effectLst/>
                        </a:rPr>
                        <a:t>freeze</a:t>
                      </a:r>
                      <a:endParaRPr lang="en-US" sz="2400" b="0" i="0" u="none" strike="noStrike">
                        <a:solidFill>
                          <a:srgbClr val="1B1B1B"/>
                        </a:solidFill>
                        <a:effectLst/>
                        <a:latin typeface="Cambria" panose="02040503050406030204" pitchFamily="18" charset="0"/>
                      </a:endParaRPr>
                    </a:p>
                  </a:txBody>
                  <a:tcPr marL="9525" marR="9525" marT="9525" marB="0" anchor="b"/>
                </a:tc>
                <a:extLst>
                  <a:ext uri="{0D108BD9-81ED-4DB2-BD59-A6C34878D82A}">
                    <a16:rowId xmlns:a16="http://schemas.microsoft.com/office/drawing/2014/main" val="1645184516"/>
                  </a:ext>
                </a:extLst>
              </a:tr>
              <a:tr h="279400">
                <a:tc>
                  <a:txBody>
                    <a:bodyPr/>
                    <a:lstStyle/>
                    <a:p>
                      <a:pPr algn="l" fontAlgn="b">
                        <a:buNone/>
                      </a:pPr>
                      <a:r>
                        <a:rPr lang="en-US" sz="2400" u="none" strike="noStrike">
                          <a:effectLst/>
                        </a:rPr>
                        <a:t>air</a:t>
                      </a:r>
                      <a:endParaRPr lang="en-US" sz="2400" b="0" i="0" u="none" strike="noStrike">
                        <a:solidFill>
                          <a:srgbClr val="1B1B1B"/>
                        </a:solidFill>
                        <a:effectLst/>
                        <a:latin typeface="Cambria" panose="02040503050406030204" pitchFamily="18" charset="0"/>
                      </a:endParaRPr>
                    </a:p>
                  </a:txBody>
                  <a:tcPr marL="9525" marR="9525" marT="9525" marB="0" anchor="b"/>
                </a:tc>
                <a:extLst>
                  <a:ext uri="{0D108BD9-81ED-4DB2-BD59-A6C34878D82A}">
                    <a16:rowId xmlns:a16="http://schemas.microsoft.com/office/drawing/2014/main" val="195208338"/>
                  </a:ext>
                </a:extLst>
              </a:tr>
              <a:tr h="279400">
                <a:tc>
                  <a:txBody>
                    <a:bodyPr/>
                    <a:lstStyle/>
                    <a:p>
                      <a:pPr algn="l" fontAlgn="b">
                        <a:buNone/>
                      </a:pPr>
                      <a:r>
                        <a:rPr lang="en-US" sz="2400" u="none" strike="noStrike">
                          <a:effectLst/>
                        </a:rPr>
                        <a:t>shiver</a:t>
                      </a:r>
                      <a:endParaRPr lang="en-US" sz="2400" b="0" i="0" u="none" strike="noStrike">
                        <a:solidFill>
                          <a:srgbClr val="1B1B1B"/>
                        </a:solidFill>
                        <a:effectLst/>
                        <a:latin typeface="Cambria" panose="02040503050406030204" pitchFamily="18" charset="0"/>
                      </a:endParaRPr>
                    </a:p>
                  </a:txBody>
                  <a:tcPr marL="9525" marR="9525" marT="9525" marB="0" anchor="b"/>
                </a:tc>
                <a:extLst>
                  <a:ext uri="{0D108BD9-81ED-4DB2-BD59-A6C34878D82A}">
                    <a16:rowId xmlns:a16="http://schemas.microsoft.com/office/drawing/2014/main" val="1972397180"/>
                  </a:ext>
                </a:extLst>
              </a:tr>
              <a:tr h="279400">
                <a:tc>
                  <a:txBody>
                    <a:bodyPr/>
                    <a:lstStyle/>
                    <a:p>
                      <a:pPr algn="l" fontAlgn="b">
                        <a:buNone/>
                      </a:pPr>
                      <a:r>
                        <a:rPr lang="en-US" sz="2400" u="none" strike="noStrike">
                          <a:effectLst/>
                        </a:rPr>
                        <a:t>Artic</a:t>
                      </a:r>
                      <a:endParaRPr lang="en-US" sz="2400" b="0" i="0" u="none" strike="noStrike">
                        <a:solidFill>
                          <a:srgbClr val="1B1B1B"/>
                        </a:solidFill>
                        <a:effectLst/>
                        <a:latin typeface="Cambria" panose="02040503050406030204" pitchFamily="18" charset="0"/>
                      </a:endParaRPr>
                    </a:p>
                  </a:txBody>
                  <a:tcPr marL="9525" marR="9525" marT="9525" marB="0" anchor="b"/>
                </a:tc>
                <a:extLst>
                  <a:ext uri="{0D108BD9-81ED-4DB2-BD59-A6C34878D82A}">
                    <a16:rowId xmlns:a16="http://schemas.microsoft.com/office/drawing/2014/main" val="2620353442"/>
                  </a:ext>
                </a:extLst>
              </a:tr>
              <a:tr h="279400">
                <a:tc>
                  <a:txBody>
                    <a:bodyPr/>
                    <a:lstStyle/>
                    <a:p>
                      <a:pPr algn="l" fontAlgn="b">
                        <a:buNone/>
                      </a:pPr>
                      <a:r>
                        <a:rPr lang="en-US" sz="2400" u="none" strike="noStrike" dirty="0">
                          <a:effectLst/>
                        </a:rPr>
                        <a:t>frost</a:t>
                      </a:r>
                      <a:endParaRPr lang="en-US" sz="2400" b="0" i="0" u="none" strike="noStrike" dirty="0">
                        <a:solidFill>
                          <a:srgbClr val="1B1B1B"/>
                        </a:solidFill>
                        <a:effectLst/>
                        <a:latin typeface="Cambria" panose="02040503050406030204" pitchFamily="18" charset="0"/>
                      </a:endParaRPr>
                    </a:p>
                  </a:txBody>
                  <a:tcPr marL="9525" marR="9525" marT="9525" marB="0" anchor="b"/>
                </a:tc>
                <a:extLst>
                  <a:ext uri="{0D108BD9-81ED-4DB2-BD59-A6C34878D82A}">
                    <a16:rowId xmlns:a16="http://schemas.microsoft.com/office/drawing/2014/main" val="4223252479"/>
                  </a:ext>
                </a:extLst>
              </a:tr>
            </a:tbl>
          </a:graphicData>
        </a:graphic>
      </p:graphicFrame>
      <p:sp>
        <p:nvSpPr>
          <p:cNvPr id="8" name="TextBox 7">
            <a:extLst>
              <a:ext uri="{FF2B5EF4-FFF2-40B4-BE49-F238E27FC236}">
                <a16:creationId xmlns:a16="http://schemas.microsoft.com/office/drawing/2014/main" id="{A137D8D3-40AD-8C95-87C3-8A7A52DBE6EF}"/>
              </a:ext>
            </a:extLst>
          </p:cNvPr>
          <p:cNvSpPr txBox="1"/>
          <p:nvPr/>
        </p:nvSpPr>
        <p:spPr>
          <a:xfrm>
            <a:off x="11224592" y="2413252"/>
            <a:ext cx="847091" cy="1200329"/>
          </a:xfrm>
          <a:prstGeom prst="rect">
            <a:avLst/>
          </a:prstGeom>
          <a:noFill/>
        </p:spPr>
        <p:txBody>
          <a:bodyPr wrap="none" rtlCol="0">
            <a:spAutoFit/>
          </a:bodyPr>
          <a:lstStyle/>
          <a:p>
            <a:r>
              <a:rPr lang="en-US" sz="2400" dirty="0"/>
              <a:t>snow</a:t>
            </a:r>
          </a:p>
          <a:p>
            <a:r>
              <a:rPr lang="en-US" sz="2400" dirty="0"/>
              <a:t>cold</a:t>
            </a:r>
          </a:p>
          <a:p>
            <a:r>
              <a:rPr lang="en-US" sz="2400" dirty="0"/>
              <a:t>shoe</a:t>
            </a:r>
          </a:p>
        </p:txBody>
      </p:sp>
    </p:spTree>
    <p:extLst>
      <p:ext uri="{BB962C8B-B14F-4D97-AF65-F5344CB8AC3E}">
        <p14:creationId xmlns:p14="http://schemas.microsoft.com/office/powerpoint/2010/main" val="88626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theme/theme1.xml><?xml version="1.0" encoding="utf-8"?>
<a:theme xmlns:a="http://schemas.openxmlformats.org/drawingml/2006/main" name="Custom Design">
  <a:themeElements>
    <a:clrScheme name="Custom 5">
      <a:dk1>
        <a:srgbClr val="13284B"/>
      </a:dk1>
      <a:lt1>
        <a:srgbClr val="FFFFFF"/>
      </a:lt1>
      <a:dk2>
        <a:srgbClr val="1E3877"/>
      </a:dk2>
      <a:lt2>
        <a:srgbClr val="F8FAFC"/>
      </a:lt2>
      <a:accent1>
        <a:srgbClr val="FF552E"/>
      </a:accent1>
      <a:accent2>
        <a:srgbClr val="1D58A7"/>
      </a:accent2>
      <a:accent3>
        <a:srgbClr val="F5821E"/>
      </a:accent3>
      <a:accent4>
        <a:srgbClr val="009FD3"/>
      </a:accent4>
      <a:accent5>
        <a:srgbClr val="DD3403"/>
      </a:accent5>
      <a:accent6>
        <a:srgbClr val="D2D2D2"/>
      </a:accent6>
      <a:hlink>
        <a:srgbClr val="1D58A7"/>
      </a:hlink>
      <a:folHlink>
        <a:srgbClr val="DD3403"/>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9" id="{EB6B2FBE-53CE-AE45-9D18-D10FBF4063E0}" vid="{7AC8A834-0896-8341-9AC3-2DE1C842C7A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Custom Design</Template>
  <TotalTime>34521</TotalTime>
  <Words>4767</Words>
  <Application>Microsoft Macintosh PowerPoint</Application>
  <PresentationFormat>Widescreen</PresentationFormat>
  <Paragraphs>574</Paragraphs>
  <Slides>23</Slides>
  <Notes>23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23</vt:i4>
      </vt:variant>
    </vt:vector>
  </HeadingPairs>
  <TitlesOfParts>
    <vt:vector size="28" baseType="lpstr">
      <vt:lpstr>Arial</vt:lpstr>
      <vt:lpstr>Calibri</vt:lpstr>
      <vt:lpstr>Cambria</vt:lpstr>
      <vt:lpstr>Georgia</vt:lpstr>
      <vt:lpstr>Custom Design</vt:lpstr>
      <vt:lpstr>BCOG 100</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Here</dc:title>
  <dc:creator>Willits, Jon Anthony</dc:creator>
  <cp:lastModifiedBy>Willits, Jon Anthony</cp:lastModifiedBy>
  <cp:revision>497</cp:revision>
  <cp:lastPrinted>2025-10-18T02:03:50Z</cp:lastPrinted>
  <dcterms:created xsi:type="dcterms:W3CDTF">2022-08-22T20:35:14Z</dcterms:created>
  <dcterms:modified xsi:type="dcterms:W3CDTF">2025-10-23T12:21:03Z</dcterms:modified>
</cp:coreProperties>
</file>